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22" r:id="rId1"/>
  </p:sldMasterIdLst>
  <p:notesMasterIdLst>
    <p:notesMasterId r:id="rId19"/>
  </p:notesMasterIdLst>
  <p:sldIdLst>
    <p:sldId id="258" r:id="rId2"/>
    <p:sldId id="259" r:id="rId3"/>
    <p:sldId id="263" r:id="rId4"/>
    <p:sldId id="260" r:id="rId5"/>
    <p:sldId id="261" r:id="rId6"/>
    <p:sldId id="264" r:id="rId7"/>
    <p:sldId id="262" r:id="rId8"/>
    <p:sldId id="265" r:id="rId9"/>
    <p:sldId id="266" r:id="rId10"/>
    <p:sldId id="273" r:id="rId11"/>
    <p:sldId id="267" r:id="rId12"/>
    <p:sldId id="268" r:id="rId13"/>
    <p:sldId id="269" r:id="rId14"/>
    <p:sldId id="270" r:id="rId15"/>
    <p:sldId id="271" r:id="rId16"/>
    <p:sldId id="27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26A19"/>
    <a:srgbClr val="F2F2F2"/>
    <a:srgbClr val="E0DEE0"/>
    <a:srgbClr val="26262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0"/>
    <p:restoredTop sz="80732"/>
  </p:normalViewPr>
  <p:slideViewPr>
    <p:cSldViewPr snapToGrid="0" snapToObjects="1">
      <p:cViewPr>
        <p:scale>
          <a:sx n="112" d="100"/>
          <a:sy n="112" d="100"/>
        </p:scale>
        <p:origin x="-6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5E11A-EF0B-0F43-B18E-D033FDA18E74}" type="doc">
      <dgm:prSet loTypeId="urn:microsoft.com/office/officeart/2005/8/layout/process5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A97277C-8B57-FA41-BB25-30C03699EF19}">
      <dgm:prSet phldrT="[Text]" custT="1"/>
      <dgm:spPr/>
      <dgm:t>
        <a:bodyPr/>
        <a:lstStyle/>
        <a:p>
          <a:r>
            <a:rPr lang="en-US" altLang="zh-CN" sz="1800" b="0" dirty="0" smtClean="0"/>
            <a:t>Store</a:t>
          </a:r>
          <a:r>
            <a:rPr lang="zh-CN" altLang="en-US" sz="1800" b="0" dirty="0" smtClean="0"/>
            <a:t> </a:t>
          </a:r>
          <a:r>
            <a:rPr lang="en-US" altLang="zh-CN" sz="1800" b="0" dirty="0" smtClean="0"/>
            <a:t>data</a:t>
          </a:r>
          <a:r>
            <a:rPr lang="zh-CN" altLang="en-US" sz="1800" b="0" dirty="0" smtClean="0"/>
            <a:t> </a:t>
          </a:r>
          <a:r>
            <a:rPr lang="en-US" altLang="zh-CN" sz="1800" b="0" dirty="0" smtClean="0"/>
            <a:t>at</a:t>
          </a:r>
          <a:r>
            <a:rPr lang="zh-CN" altLang="en-US" sz="1800" b="0" dirty="0" smtClean="0"/>
            <a:t> </a:t>
          </a:r>
          <a:r>
            <a:rPr lang="en-US" altLang="zh-CN" sz="1800" b="0" dirty="0" smtClean="0"/>
            <a:t>AWS</a:t>
          </a:r>
          <a:r>
            <a:rPr lang="zh-CN" altLang="en-US" sz="1800" b="0" dirty="0" smtClean="0"/>
            <a:t> </a:t>
          </a:r>
          <a:r>
            <a:rPr lang="en-US" altLang="zh-CN" sz="1800" b="0" dirty="0" smtClean="0"/>
            <a:t>S3</a:t>
          </a:r>
          <a:endParaRPr lang="en-US" sz="1800" b="0" dirty="0"/>
        </a:p>
      </dgm:t>
    </dgm:pt>
    <dgm:pt modelId="{42B46D02-5601-FF43-B5BC-3AF4257C7E44}" type="parTrans" cxnId="{297A1D8F-6774-EA48-9209-8E462BCF285E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2C51472D-A466-4F46-9F17-99622DA28ABF}" type="sibTrans" cxnId="{297A1D8F-6774-EA48-9209-8E462BCF285E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51217947-6400-B14F-B04E-98D4CBFB06A4}">
      <dgm:prSet phldrT="[Text]" custT="1"/>
      <dgm:spPr/>
      <dgm:t>
        <a:bodyPr/>
        <a:lstStyle/>
        <a:p>
          <a:r>
            <a:rPr lang="en-US" altLang="zh-CN" sz="1800" b="0" i="0" u="none" dirty="0" smtClean="0"/>
            <a:t>I</a:t>
          </a:r>
          <a:r>
            <a:rPr lang="en-US" sz="1800" b="0" i="0" u="none" dirty="0" smtClean="0"/>
            <a:t>mport data into </a:t>
          </a:r>
          <a:r>
            <a:rPr lang="en-US" altLang="zh-CN" sz="1800" b="0" i="0" u="none" dirty="0" smtClean="0"/>
            <a:t>M</a:t>
          </a:r>
          <a:r>
            <a:rPr lang="en-US" sz="1800" b="0" i="0" u="none" dirty="0" smtClean="0"/>
            <a:t>ongo</a:t>
          </a:r>
          <a:r>
            <a:rPr lang="en-US" altLang="zh-CN" sz="1800" b="0" i="0" u="none" dirty="0" smtClean="0"/>
            <a:t>DB</a:t>
          </a:r>
          <a:r>
            <a:rPr lang="en-US" sz="1800" b="0" i="0" u="none" dirty="0" smtClean="0"/>
            <a:t> </a:t>
          </a:r>
          <a:r>
            <a:rPr lang="en-US" sz="1800" b="0" i="0" u="none" smtClean="0"/>
            <a:t>on EC2/EMR instances</a:t>
          </a:r>
          <a:endParaRPr lang="en-US" sz="1800" b="0" dirty="0"/>
        </a:p>
      </dgm:t>
    </dgm:pt>
    <dgm:pt modelId="{BF610420-AF82-2E46-9994-096A3572627E}" type="parTrans" cxnId="{58277DB4-44C1-6540-9E05-9D7ACACC275A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5690755B-043C-5D42-858A-99ABA41F5D6F}" type="sibTrans" cxnId="{58277DB4-44C1-6540-9E05-9D7ACACC275A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B36EB0F2-96F3-3A40-AB15-2361CDEA57FC}">
      <dgm:prSet phldrT="[Text]" custT="1"/>
      <dgm:spPr/>
      <dgm:t>
        <a:bodyPr/>
        <a:lstStyle/>
        <a:p>
          <a:r>
            <a:rPr lang="en-US" altLang="zh-CN" sz="1800" b="0" i="0" u="none" smtClean="0"/>
            <a:t>L</a:t>
          </a:r>
          <a:r>
            <a:rPr lang="en-US" sz="1800" b="0" i="0" u="none" smtClean="0"/>
            <a:t>oad data from </a:t>
          </a:r>
          <a:r>
            <a:rPr lang="en-US" altLang="zh-CN" sz="1800" b="0" i="0" u="none" smtClean="0"/>
            <a:t>M</a:t>
          </a:r>
          <a:r>
            <a:rPr lang="en-US" sz="1800" b="0" i="0" u="none" smtClean="0"/>
            <a:t>ongoDB as RDD/Data</a:t>
          </a:r>
          <a:r>
            <a:rPr lang="en-US" altLang="zh-CN" sz="1800" b="0" i="0" u="none" smtClean="0"/>
            <a:t>F</a:t>
          </a:r>
          <a:r>
            <a:rPr lang="en-US" sz="1800" b="0" i="0" u="none" smtClean="0"/>
            <a:t>rame</a:t>
          </a:r>
          <a:endParaRPr lang="en-US" sz="1800" b="0" dirty="0"/>
        </a:p>
      </dgm:t>
    </dgm:pt>
    <dgm:pt modelId="{8FEDC58D-23D5-4748-BD5F-B39A6E47279D}" type="parTrans" cxnId="{C51FA063-A12C-6A46-9578-7D4F2A83C608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10F7D816-03DD-5444-80FD-AB2C0EB524CF}" type="sibTrans" cxnId="{C51FA063-A12C-6A46-9578-7D4F2A83C608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2C917F15-0766-654A-80EE-2894813C4D9C}">
      <dgm:prSet phldrT="[Text]" custT="1"/>
      <dgm:spPr/>
      <dgm:t>
        <a:bodyPr/>
        <a:lstStyle/>
        <a:p>
          <a:r>
            <a:rPr lang="en-US" altLang="zh-CN" sz="1800" b="0" i="0" u="none" dirty="0" smtClean="0"/>
            <a:t>P</a:t>
          </a:r>
          <a:r>
            <a:rPr lang="en-US" sz="1800" b="0" i="0" u="none" dirty="0" smtClean="0"/>
            <a:t>erform EDA with </a:t>
          </a:r>
          <a:r>
            <a:rPr lang="en-US" sz="1800" b="0" i="0" u="none" dirty="0" err="1" smtClean="0"/>
            <a:t>SparkSQL</a:t>
          </a:r>
          <a:endParaRPr lang="en-US" sz="1800" b="0" dirty="0"/>
        </a:p>
      </dgm:t>
    </dgm:pt>
    <dgm:pt modelId="{E7DAABD4-F5D0-4340-B2E3-AC1A611995D2}" type="parTrans" cxnId="{713E0A73-0039-BA4F-8843-252DAB75CE50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24FBB281-1980-E740-88B1-141AF1E86D20}" type="sibTrans" cxnId="{713E0A73-0039-BA4F-8843-252DAB75CE50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AD03FAED-9708-C54E-AA3B-9C7BD9EE2BE7}">
      <dgm:prSet phldrT="[Text]" custT="1"/>
      <dgm:spPr/>
      <dgm:t>
        <a:bodyPr/>
        <a:lstStyle/>
        <a:p>
          <a:r>
            <a:rPr lang="en-US" altLang="zh-CN" sz="1800" b="0" i="0" u="none" dirty="0" smtClean="0"/>
            <a:t>Preprocess and feature engineer</a:t>
          </a:r>
          <a:endParaRPr lang="en-US" sz="1800" b="0" dirty="0"/>
        </a:p>
      </dgm:t>
    </dgm:pt>
    <dgm:pt modelId="{E17606F0-F58D-C342-A526-8381084D24BE}" type="parTrans" cxnId="{11F887A3-6E42-9B47-B277-96FF5D2B4AC2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8D3B3B53-6478-5043-B8E2-AFCE66EF634A}" type="sibTrans" cxnId="{11F887A3-6E42-9B47-B277-96FF5D2B4AC2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8CC0AB74-29C0-454C-860F-A0903FC30DC4}">
      <dgm:prSet custT="1"/>
      <dgm:spPr/>
      <dgm:t>
        <a:bodyPr/>
        <a:lstStyle/>
        <a:p>
          <a:r>
            <a:rPr lang="en-US" sz="1800" b="0" i="0" u="none" dirty="0" smtClean="0"/>
            <a:t>Fit </a:t>
          </a:r>
          <a:r>
            <a:rPr lang="en-US" sz="1800" b="0" i="0" u="none" dirty="0" smtClean="0"/>
            <a:t>models </a:t>
          </a:r>
          <a:r>
            <a:rPr lang="en-US" sz="1800" b="0" i="0" u="none" dirty="0" smtClean="0"/>
            <a:t>with </a:t>
          </a:r>
          <a:r>
            <a:rPr lang="en-US" sz="1800" b="0" i="0" u="none" dirty="0" err="1" smtClean="0"/>
            <a:t>SparkML</a:t>
          </a:r>
          <a:endParaRPr lang="en-US" sz="1800" b="0" dirty="0"/>
        </a:p>
      </dgm:t>
    </dgm:pt>
    <dgm:pt modelId="{937AFA28-D869-984A-AB6E-B77B962CD998}" type="parTrans" cxnId="{E44523D2-1BA9-0B45-9EFD-C3620E106C77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82E255E5-8803-794C-A0F6-7A214CF69364}" type="sibTrans" cxnId="{E44523D2-1BA9-0B45-9EFD-C3620E106C77}">
      <dgm:prSet custT="1"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4B87FB4F-FAD2-C345-B137-C268CE093BD0}">
      <dgm:prSet custT="1"/>
      <dgm:spPr/>
      <dgm:t>
        <a:bodyPr/>
        <a:lstStyle/>
        <a:p>
          <a:r>
            <a:rPr lang="en-US" altLang="zh-CN" sz="1800" b="0" dirty="0" smtClean="0"/>
            <a:t>Prediction &amp; Evaluation</a:t>
          </a:r>
          <a:endParaRPr lang="en-US" sz="1800" b="0" dirty="0"/>
        </a:p>
      </dgm:t>
    </dgm:pt>
    <dgm:pt modelId="{20C69773-8922-B44B-8A42-4311DC09A78B}" type="parTrans" cxnId="{E076FF40-E00C-7647-A247-998F841D434D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F348197A-76DA-E942-A694-7F895D205902}" type="sibTrans" cxnId="{E076FF40-E00C-7647-A247-998F841D434D}">
      <dgm:prSet/>
      <dgm:spPr/>
      <dgm:t>
        <a:bodyPr/>
        <a:lstStyle/>
        <a:p>
          <a:endParaRPr lang="en-US" sz="1800" b="0">
            <a:solidFill>
              <a:schemeClr val="tx2"/>
            </a:solidFill>
          </a:endParaRPr>
        </a:p>
      </dgm:t>
    </dgm:pt>
    <dgm:pt modelId="{D4637F66-BA8E-7A4F-9EC5-8AD45CF65A38}" type="pres">
      <dgm:prSet presAssocID="{17A5E11A-EF0B-0F43-B18E-D033FDA18E7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76EA7B-7FBD-F64D-B2A3-1296B1250474}" type="pres">
      <dgm:prSet presAssocID="{5A97277C-8B57-FA41-BB25-30C03699EF19}" presName="node" presStyleLbl="node1" presStyleIdx="0" presStyleCnt="7" custScaleX="894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951B41-341F-D142-B924-99E8B2F87197}" type="pres">
      <dgm:prSet presAssocID="{2C51472D-A466-4F46-9F17-99622DA28ABF}" presName="sibTrans" presStyleLbl="sibTrans2D1" presStyleIdx="0" presStyleCnt="6"/>
      <dgm:spPr/>
      <dgm:t>
        <a:bodyPr/>
        <a:lstStyle/>
        <a:p>
          <a:endParaRPr lang="en-US"/>
        </a:p>
      </dgm:t>
    </dgm:pt>
    <dgm:pt modelId="{537DDD9B-6AEF-364D-830E-6A034F7876D8}" type="pres">
      <dgm:prSet presAssocID="{2C51472D-A466-4F46-9F17-99622DA28ABF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6746F8F-1AFF-EE43-A2DB-F0F999FEABCE}" type="pres">
      <dgm:prSet presAssocID="{51217947-6400-B14F-B04E-98D4CBFB06A4}" presName="node" presStyleLbl="node1" presStyleIdx="1" presStyleCnt="7" custScaleX="1907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90662A-CCE6-6B47-9327-87A79B7B860E}" type="pres">
      <dgm:prSet presAssocID="{5690755B-043C-5D42-858A-99ABA41F5D6F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FF1941D-3F71-C645-85A3-40D74B2F4C5B}" type="pres">
      <dgm:prSet presAssocID="{5690755B-043C-5D42-858A-99ABA41F5D6F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6B19F05C-E91D-D946-8FD8-83FC7CDA03DE}" type="pres">
      <dgm:prSet presAssocID="{B36EB0F2-96F3-3A40-AB15-2361CDEA57FC}" presName="node" presStyleLbl="node1" presStyleIdx="2" presStyleCnt="7" custScaleX="1377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523CA4-6A8D-3A45-9945-9E77226CE88B}" type="pres">
      <dgm:prSet presAssocID="{10F7D816-03DD-5444-80FD-AB2C0EB524C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F7D1E656-EBC2-EC49-A7FF-3EFF7BF1AC67}" type="pres">
      <dgm:prSet presAssocID="{10F7D816-03DD-5444-80FD-AB2C0EB524CF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9914E6C4-BDBA-5B43-84C6-F5B6609F87D1}" type="pres">
      <dgm:prSet presAssocID="{2C917F15-0766-654A-80EE-2894813C4D9C}" presName="node" presStyleLbl="node1" presStyleIdx="3" presStyleCnt="7" custScaleX="88772" custLinFactNeighborX="-2308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1040A1-F156-634E-8C13-35251D34054F}" type="pres">
      <dgm:prSet presAssocID="{24FBB281-1980-E740-88B1-141AF1E86D20}" presName="sibTrans" presStyleLbl="sibTrans2D1" presStyleIdx="3" presStyleCnt="6"/>
      <dgm:spPr/>
      <dgm:t>
        <a:bodyPr/>
        <a:lstStyle/>
        <a:p>
          <a:endParaRPr lang="en-US"/>
        </a:p>
      </dgm:t>
    </dgm:pt>
    <dgm:pt modelId="{71FD9F99-39E0-EE49-A66A-01AC29EBE4E9}" type="pres">
      <dgm:prSet presAssocID="{24FBB281-1980-E740-88B1-141AF1E86D2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9B475425-98F7-5D4A-BA11-DB75371C098F}" type="pres">
      <dgm:prSet presAssocID="{AD03FAED-9708-C54E-AA3B-9C7BD9EE2BE7}" presName="node" presStyleLbl="node1" presStyleIdx="4" presStyleCnt="7" custScaleX="99710" custLinFactNeighborX="-1420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D0F7A-B52A-5244-B1F7-2606C761E755}" type="pres">
      <dgm:prSet presAssocID="{8D3B3B53-6478-5043-B8E2-AFCE66EF634A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D025B8A-C3E0-2E48-A5F8-67A15DEF8C84}" type="pres">
      <dgm:prSet presAssocID="{8D3B3B53-6478-5043-B8E2-AFCE66EF634A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5BB5F0D3-E44E-F146-8DEC-B2EA22B20725}" type="pres">
      <dgm:prSet presAssocID="{8CC0AB74-29C0-454C-860F-A0903FC30DC4}" presName="node" presStyleLbl="node1" presStyleIdx="5" presStyleCnt="7" custScaleX="121228" custLinFactNeighborX="-1420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39E224-20E6-C849-9F94-93ED66DA9117}" type="pres">
      <dgm:prSet presAssocID="{82E255E5-8803-794C-A0F6-7A214CF69364}" presName="sibTrans" presStyleLbl="sibTrans2D1" presStyleIdx="5" presStyleCnt="6"/>
      <dgm:spPr/>
      <dgm:t>
        <a:bodyPr/>
        <a:lstStyle/>
        <a:p>
          <a:endParaRPr lang="en-US"/>
        </a:p>
      </dgm:t>
    </dgm:pt>
    <dgm:pt modelId="{99A6DCEF-2392-444F-853E-7A4585E56D8C}" type="pres">
      <dgm:prSet presAssocID="{82E255E5-8803-794C-A0F6-7A214CF69364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74BAF0D0-6EF0-204A-AFFE-0F496442B364}" type="pres">
      <dgm:prSet presAssocID="{4B87FB4F-FAD2-C345-B137-C268CE093BD0}" presName="node" presStyleLbl="node1" presStyleIdx="6" presStyleCnt="7" custScaleX="77406" custLinFactNeighborX="-1420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1FA063-A12C-6A46-9578-7D4F2A83C608}" srcId="{17A5E11A-EF0B-0F43-B18E-D033FDA18E74}" destId="{B36EB0F2-96F3-3A40-AB15-2361CDEA57FC}" srcOrd="2" destOrd="0" parTransId="{8FEDC58D-23D5-4748-BD5F-B39A6E47279D}" sibTransId="{10F7D816-03DD-5444-80FD-AB2C0EB524CF}"/>
    <dgm:cxn modelId="{1DA850F1-6537-B146-AF1B-8D5081F609A1}" type="presOf" srcId="{4B87FB4F-FAD2-C345-B137-C268CE093BD0}" destId="{74BAF0D0-6EF0-204A-AFFE-0F496442B364}" srcOrd="0" destOrd="0" presId="urn:microsoft.com/office/officeart/2005/8/layout/process5"/>
    <dgm:cxn modelId="{B216170D-B945-0049-80E0-BA47B431500E}" type="presOf" srcId="{2C51472D-A466-4F46-9F17-99622DA28ABF}" destId="{DC951B41-341F-D142-B924-99E8B2F87197}" srcOrd="0" destOrd="0" presId="urn:microsoft.com/office/officeart/2005/8/layout/process5"/>
    <dgm:cxn modelId="{43CEEEC6-AB94-3D40-A4C9-E82F747B185F}" type="presOf" srcId="{5690755B-043C-5D42-858A-99ABA41F5D6F}" destId="{5FF1941D-3F71-C645-85A3-40D74B2F4C5B}" srcOrd="1" destOrd="0" presId="urn:microsoft.com/office/officeart/2005/8/layout/process5"/>
    <dgm:cxn modelId="{E44523D2-1BA9-0B45-9EFD-C3620E106C77}" srcId="{17A5E11A-EF0B-0F43-B18E-D033FDA18E74}" destId="{8CC0AB74-29C0-454C-860F-A0903FC30DC4}" srcOrd="5" destOrd="0" parTransId="{937AFA28-D869-984A-AB6E-B77B962CD998}" sibTransId="{82E255E5-8803-794C-A0F6-7A214CF69364}"/>
    <dgm:cxn modelId="{C02BD279-A6AD-494A-9E2D-1551D18BD8F6}" type="presOf" srcId="{5A97277C-8B57-FA41-BB25-30C03699EF19}" destId="{9476EA7B-7FBD-F64D-B2A3-1296B1250474}" srcOrd="0" destOrd="0" presId="urn:microsoft.com/office/officeart/2005/8/layout/process5"/>
    <dgm:cxn modelId="{5665AB27-3099-B740-8E14-71B001D06B79}" type="presOf" srcId="{5690755B-043C-5D42-858A-99ABA41F5D6F}" destId="{7890662A-CCE6-6B47-9327-87A79B7B860E}" srcOrd="0" destOrd="0" presId="urn:microsoft.com/office/officeart/2005/8/layout/process5"/>
    <dgm:cxn modelId="{B4C5F5D4-E212-C947-A139-DFBC9048D640}" type="presOf" srcId="{24FBB281-1980-E740-88B1-141AF1E86D20}" destId="{6D1040A1-F156-634E-8C13-35251D34054F}" srcOrd="0" destOrd="0" presId="urn:microsoft.com/office/officeart/2005/8/layout/process5"/>
    <dgm:cxn modelId="{5A0FDDD7-FCA3-9E4F-90F0-0A7491E75FDB}" type="presOf" srcId="{B36EB0F2-96F3-3A40-AB15-2361CDEA57FC}" destId="{6B19F05C-E91D-D946-8FD8-83FC7CDA03DE}" srcOrd="0" destOrd="0" presId="urn:microsoft.com/office/officeart/2005/8/layout/process5"/>
    <dgm:cxn modelId="{3BE87663-E500-CD4C-90AA-688A23FEBA3B}" type="presOf" srcId="{8CC0AB74-29C0-454C-860F-A0903FC30DC4}" destId="{5BB5F0D3-E44E-F146-8DEC-B2EA22B20725}" srcOrd="0" destOrd="0" presId="urn:microsoft.com/office/officeart/2005/8/layout/process5"/>
    <dgm:cxn modelId="{11F887A3-6E42-9B47-B277-96FF5D2B4AC2}" srcId="{17A5E11A-EF0B-0F43-B18E-D033FDA18E74}" destId="{AD03FAED-9708-C54E-AA3B-9C7BD9EE2BE7}" srcOrd="4" destOrd="0" parTransId="{E17606F0-F58D-C342-A526-8381084D24BE}" sibTransId="{8D3B3B53-6478-5043-B8E2-AFCE66EF634A}"/>
    <dgm:cxn modelId="{C4BD6D13-1C39-1845-82B7-0ED859B1C864}" type="presOf" srcId="{82E255E5-8803-794C-A0F6-7A214CF69364}" destId="{99A6DCEF-2392-444F-853E-7A4585E56D8C}" srcOrd="1" destOrd="0" presId="urn:microsoft.com/office/officeart/2005/8/layout/process5"/>
    <dgm:cxn modelId="{668FD65D-D702-444B-8A98-9CE6042D6DA1}" type="presOf" srcId="{8D3B3B53-6478-5043-B8E2-AFCE66EF634A}" destId="{BF1D0F7A-B52A-5244-B1F7-2606C761E755}" srcOrd="0" destOrd="0" presId="urn:microsoft.com/office/officeart/2005/8/layout/process5"/>
    <dgm:cxn modelId="{F71D2DA8-C713-FD4E-B737-A1DCA9D6D906}" type="presOf" srcId="{8D3B3B53-6478-5043-B8E2-AFCE66EF634A}" destId="{1D025B8A-C3E0-2E48-A5F8-67A15DEF8C84}" srcOrd="1" destOrd="0" presId="urn:microsoft.com/office/officeart/2005/8/layout/process5"/>
    <dgm:cxn modelId="{050CAC92-CD62-0048-BD25-F69698E9E901}" type="presOf" srcId="{51217947-6400-B14F-B04E-98D4CBFB06A4}" destId="{B6746F8F-1AFF-EE43-A2DB-F0F999FEABCE}" srcOrd="0" destOrd="0" presId="urn:microsoft.com/office/officeart/2005/8/layout/process5"/>
    <dgm:cxn modelId="{E57DA2DB-2A37-6D41-94A6-FCB47F98534B}" type="presOf" srcId="{24FBB281-1980-E740-88B1-141AF1E86D20}" destId="{71FD9F99-39E0-EE49-A66A-01AC29EBE4E9}" srcOrd="1" destOrd="0" presId="urn:microsoft.com/office/officeart/2005/8/layout/process5"/>
    <dgm:cxn modelId="{9D1E175B-62D5-8841-B26A-A094501000DC}" type="presOf" srcId="{17A5E11A-EF0B-0F43-B18E-D033FDA18E74}" destId="{D4637F66-BA8E-7A4F-9EC5-8AD45CF65A38}" srcOrd="0" destOrd="0" presId="urn:microsoft.com/office/officeart/2005/8/layout/process5"/>
    <dgm:cxn modelId="{58277DB4-44C1-6540-9E05-9D7ACACC275A}" srcId="{17A5E11A-EF0B-0F43-B18E-D033FDA18E74}" destId="{51217947-6400-B14F-B04E-98D4CBFB06A4}" srcOrd="1" destOrd="0" parTransId="{BF610420-AF82-2E46-9994-096A3572627E}" sibTransId="{5690755B-043C-5D42-858A-99ABA41F5D6F}"/>
    <dgm:cxn modelId="{65BD4789-01F2-0B43-BBA8-B3984AFDD705}" type="presOf" srcId="{10F7D816-03DD-5444-80FD-AB2C0EB524CF}" destId="{51523CA4-6A8D-3A45-9945-9E77226CE88B}" srcOrd="0" destOrd="0" presId="urn:microsoft.com/office/officeart/2005/8/layout/process5"/>
    <dgm:cxn modelId="{297A1D8F-6774-EA48-9209-8E462BCF285E}" srcId="{17A5E11A-EF0B-0F43-B18E-D033FDA18E74}" destId="{5A97277C-8B57-FA41-BB25-30C03699EF19}" srcOrd="0" destOrd="0" parTransId="{42B46D02-5601-FF43-B5BC-3AF4257C7E44}" sibTransId="{2C51472D-A466-4F46-9F17-99622DA28ABF}"/>
    <dgm:cxn modelId="{E2AF06CD-F9BF-F24B-B919-ABABD18550C7}" type="presOf" srcId="{2C51472D-A466-4F46-9F17-99622DA28ABF}" destId="{537DDD9B-6AEF-364D-830E-6A034F7876D8}" srcOrd="1" destOrd="0" presId="urn:microsoft.com/office/officeart/2005/8/layout/process5"/>
    <dgm:cxn modelId="{BA0E6851-3C26-3E42-81E3-6EDDBD4DA2E4}" type="presOf" srcId="{AD03FAED-9708-C54E-AA3B-9C7BD9EE2BE7}" destId="{9B475425-98F7-5D4A-BA11-DB75371C098F}" srcOrd="0" destOrd="0" presId="urn:microsoft.com/office/officeart/2005/8/layout/process5"/>
    <dgm:cxn modelId="{A2DBBE3E-B227-E04A-A634-53D858A03567}" type="presOf" srcId="{10F7D816-03DD-5444-80FD-AB2C0EB524CF}" destId="{F7D1E656-EBC2-EC49-A7FF-3EFF7BF1AC67}" srcOrd="1" destOrd="0" presId="urn:microsoft.com/office/officeart/2005/8/layout/process5"/>
    <dgm:cxn modelId="{72255A4E-7D37-FE48-A296-28A874E64637}" type="presOf" srcId="{82E255E5-8803-794C-A0F6-7A214CF69364}" destId="{0139E224-20E6-C849-9F94-93ED66DA9117}" srcOrd="0" destOrd="0" presId="urn:microsoft.com/office/officeart/2005/8/layout/process5"/>
    <dgm:cxn modelId="{5744C986-22EA-034B-B209-ABED25D0EBE4}" type="presOf" srcId="{2C917F15-0766-654A-80EE-2894813C4D9C}" destId="{9914E6C4-BDBA-5B43-84C6-F5B6609F87D1}" srcOrd="0" destOrd="0" presId="urn:microsoft.com/office/officeart/2005/8/layout/process5"/>
    <dgm:cxn modelId="{E076FF40-E00C-7647-A247-998F841D434D}" srcId="{17A5E11A-EF0B-0F43-B18E-D033FDA18E74}" destId="{4B87FB4F-FAD2-C345-B137-C268CE093BD0}" srcOrd="6" destOrd="0" parTransId="{20C69773-8922-B44B-8A42-4311DC09A78B}" sibTransId="{F348197A-76DA-E942-A694-7F895D205902}"/>
    <dgm:cxn modelId="{713E0A73-0039-BA4F-8843-252DAB75CE50}" srcId="{17A5E11A-EF0B-0F43-B18E-D033FDA18E74}" destId="{2C917F15-0766-654A-80EE-2894813C4D9C}" srcOrd="3" destOrd="0" parTransId="{E7DAABD4-F5D0-4340-B2E3-AC1A611995D2}" sibTransId="{24FBB281-1980-E740-88B1-141AF1E86D20}"/>
    <dgm:cxn modelId="{E1023373-6D5F-BD4E-9C52-4ECDB6CEF2AF}" type="presParOf" srcId="{D4637F66-BA8E-7A4F-9EC5-8AD45CF65A38}" destId="{9476EA7B-7FBD-F64D-B2A3-1296B1250474}" srcOrd="0" destOrd="0" presId="urn:microsoft.com/office/officeart/2005/8/layout/process5"/>
    <dgm:cxn modelId="{5F322ABF-6151-A640-B393-26AD4A41180E}" type="presParOf" srcId="{D4637F66-BA8E-7A4F-9EC5-8AD45CF65A38}" destId="{DC951B41-341F-D142-B924-99E8B2F87197}" srcOrd="1" destOrd="0" presId="urn:microsoft.com/office/officeart/2005/8/layout/process5"/>
    <dgm:cxn modelId="{A6177E19-70DA-C244-813B-6EDA7FAC85F1}" type="presParOf" srcId="{DC951B41-341F-D142-B924-99E8B2F87197}" destId="{537DDD9B-6AEF-364D-830E-6A034F7876D8}" srcOrd="0" destOrd="0" presId="urn:microsoft.com/office/officeart/2005/8/layout/process5"/>
    <dgm:cxn modelId="{DD9F9A77-3F06-C54A-B078-DC161E6D215E}" type="presParOf" srcId="{D4637F66-BA8E-7A4F-9EC5-8AD45CF65A38}" destId="{B6746F8F-1AFF-EE43-A2DB-F0F999FEABCE}" srcOrd="2" destOrd="0" presId="urn:microsoft.com/office/officeart/2005/8/layout/process5"/>
    <dgm:cxn modelId="{7C9E0A87-39A2-AB4E-A928-19ACC7D04D32}" type="presParOf" srcId="{D4637F66-BA8E-7A4F-9EC5-8AD45CF65A38}" destId="{7890662A-CCE6-6B47-9327-87A79B7B860E}" srcOrd="3" destOrd="0" presId="urn:microsoft.com/office/officeart/2005/8/layout/process5"/>
    <dgm:cxn modelId="{9DE2BE20-1C20-074C-BA18-E73E1E428B20}" type="presParOf" srcId="{7890662A-CCE6-6B47-9327-87A79B7B860E}" destId="{5FF1941D-3F71-C645-85A3-40D74B2F4C5B}" srcOrd="0" destOrd="0" presId="urn:microsoft.com/office/officeart/2005/8/layout/process5"/>
    <dgm:cxn modelId="{3003448A-5404-E948-9706-80F6D1F77737}" type="presParOf" srcId="{D4637F66-BA8E-7A4F-9EC5-8AD45CF65A38}" destId="{6B19F05C-E91D-D946-8FD8-83FC7CDA03DE}" srcOrd="4" destOrd="0" presId="urn:microsoft.com/office/officeart/2005/8/layout/process5"/>
    <dgm:cxn modelId="{30A646AF-5C18-0D45-837E-4882CEDF8447}" type="presParOf" srcId="{D4637F66-BA8E-7A4F-9EC5-8AD45CF65A38}" destId="{51523CA4-6A8D-3A45-9945-9E77226CE88B}" srcOrd="5" destOrd="0" presId="urn:microsoft.com/office/officeart/2005/8/layout/process5"/>
    <dgm:cxn modelId="{2632E461-3936-7140-B802-540C10116297}" type="presParOf" srcId="{51523CA4-6A8D-3A45-9945-9E77226CE88B}" destId="{F7D1E656-EBC2-EC49-A7FF-3EFF7BF1AC67}" srcOrd="0" destOrd="0" presId="urn:microsoft.com/office/officeart/2005/8/layout/process5"/>
    <dgm:cxn modelId="{28936735-91CD-3E4D-99F4-8F68B131B6E2}" type="presParOf" srcId="{D4637F66-BA8E-7A4F-9EC5-8AD45CF65A38}" destId="{9914E6C4-BDBA-5B43-84C6-F5B6609F87D1}" srcOrd="6" destOrd="0" presId="urn:microsoft.com/office/officeart/2005/8/layout/process5"/>
    <dgm:cxn modelId="{1088051A-65BE-7041-B8EE-2DF15ADCAC50}" type="presParOf" srcId="{D4637F66-BA8E-7A4F-9EC5-8AD45CF65A38}" destId="{6D1040A1-F156-634E-8C13-35251D34054F}" srcOrd="7" destOrd="0" presId="urn:microsoft.com/office/officeart/2005/8/layout/process5"/>
    <dgm:cxn modelId="{2CA32546-81E6-934F-A4BE-E0BEBCC15E9A}" type="presParOf" srcId="{6D1040A1-F156-634E-8C13-35251D34054F}" destId="{71FD9F99-39E0-EE49-A66A-01AC29EBE4E9}" srcOrd="0" destOrd="0" presId="urn:microsoft.com/office/officeart/2005/8/layout/process5"/>
    <dgm:cxn modelId="{5F6DEC2F-49EC-9340-BEB8-E5C48853DA4A}" type="presParOf" srcId="{D4637F66-BA8E-7A4F-9EC5-8AD45CF65A38}" destId="{9B475425-98F7-5D4A-BA11-DB75371C098F}" srcOrd="8" destOrd="0" presId="urn:microsoft.com/office/officeart/2005/8/layout/process5"/>
    <dgm:cxn modelId="{0E3DADB4-EF35-2841-A85E-F043A9DDD5B6}" type="presParOf" srcId="{D4637F66-BA8E-7A4F-9EC5-8AD45CF65A38}" destId="{BF1D0F7A-B52A-5244-B1F7-2606C761E755}" srcOrd="9" destOrd="0" presId="urn:microsoft.com/office/officeart/2005/8/layout/process5"/>
    <dgm:cxn modelId="{90C24B64-EEF6-6343-A920-8DFF7559B2FD}" type="presParOf" srcId="{BF1D0F7A-B52A-5244-B1F7-2606C761E755}" destId="{1D025B8A-C3E0-2E48-A5F8-67A15DEF8C84}" srcOrd="0" destOrd="0" presId="urn:microsoft.com/office/officeart/2005/8/layout/process5"/>
    <dgm:cxn modelId="{4E88C45D-1AEB-564D-A547-231219DCE726}" type="presParOf" srcId="{D4637F66-BA8E-7A4F-9EC5-8AD45CF65A38}" destId="{5BB5F0D3-E44E-F146-8DEC-B2EA22B20725}" srcOrd="10" destOrd="0" presId="urn:microsoft.com/office/officeart/2005/8/layout/process5"/>
    <dgm:cxn modelId="{BCE7C77F-DD87-FD44-9A73-CDD7ACEC0C3A}" type="presParOf" srcId="{D4637F66-BA8E-7A4F-9EC5-8AD45CF65A38}" destId="{0139E224-20E6-C849-9F94-93ED66DA9117}" srcOrd="11" destOrd="0" presId="urn:microsoft.com/office/officeart/2005/8/layout/process5"/>
    <dgm:cxn modelId="{6E94B83F-B0CA-F049-990D-88AC680B7025}" type="presParOf" srcId="{0139E224-20E6-C849-9F94-93ED66DA9117}" destId="{99A6DCEF-2392-444F-853E-7A4585E56D8C}" srcOrd="0" destOrd="0" presId="urn:microsoft.com/office/officeart/2005/8/layout/process5"/>
    <dgm:cxn modelId="{8F6ABAA0-DED9-984D-9EF0-980C2C921531}" type="presParOf" srcId="{D4637F66-BA8E-7A4F-9EC5-8AD45CF65A38}" destId="{74BAF0D0-6EF0-204A-AFFE-0F496442B364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6EA7B-7FBD-F64D-B2A3-1296B1250474}">
      <dsp:nvSpPr>
        <dsp:cNvPr id="0" name=""/>
        <dsp:cNvSpPr/>
      </dsp:nvSpPr>
      <dsp:spPr>
        <a:xfrm>
          <a:off x="179855" y="479282"/>
          <a:ext cx="1713057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kern="1200" dirty="0" smtClean="0"/>
            <a:t>Store</a:t>
          </a:r>
          <a:r>
            <a:rPr lang="zh-CN" altLang="en-US" sz="1800" b="0" kern="1200" dirty="0" smtClean="0"/>
            <a:t> </a:t>
          </a:r>
          <a:r>
            <a:rPr lang="en-US" altLang="zh-CN" sz="1800" b="0" kern="1200" dirty="0" smtClean="0"/>
            <a:t>data</a:t>
          </a:r>
          <a:r>
            <a:rPr lang="zh-CN" altLang="en-US" sz="1800" b="0" kern="1200" dirty="0" smtClean="0"/>
            <a:t> </a:t>
          </a:r>
          <a:r>
            <a:rPr lang="en-US" altLang="zh-CN" sz="1800" b="0" kern="1200" dirty="0" smtClean="0"/>
            <a:t>at</a:t>
          </a:r>
          <a:r>
            <a:rPr lang="zh-CN" altLang="en-US" sz="1800" b="0" kern="1200" dirty="0" smtClean="0"/>
            <a:t> </a:t>
          </a:r>
          <a:r>
            <a:rPr lang="en-US" altLang="zh-CN" sz="1800" b="0" kern="1200" dirty="0" smtClean="0"/>
            <a:t>AWS</a:t>
          </a:r>
          <a:r>
            <a:rPr lang="zh-CN" altLang="en-US" sz="1800" b="0" kern="1200" dirty="0" smtClean="0"/>
            <a:t> </a:t>
          </a:r>
          <a:r>
            <a:rPr lang="en-US" altLang="zh-CN" sz="1800" b="0" kern="1200" dirty="0" smtClean="0"/>
            <a:t>S3</a:t>
          </a:r>
          <a:endParaRPr lang="en-US" sz="1800" b="0" kern="1200" dirty="0"/>
        </a:p>
      </dsp:txBody>
      <dsp:txXfrm>
        <a:off x="213510" y="512937"/>
        <a:ext cx="1645747" cy="1081750"/>
      </dsp:txXfrm>
    </dsp:sp>
    <dsp:sp modelId="{DC951B41-341F-D142-B924-99E8B2F87197}">
      <dsp:nvSpPr>
        <dsp:cNvPr id="0" name=""/>
        <dsp:cNvSpPr/>
      </dsp:nvSpPr>
      <dsp:spPr>
        <a:xfrm>
          <a:off x="2061441" y="816339"/>
          <a:ext cx="406001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>
        <a:off x="2061441" y="911328"/>
        <a:ext cx="284201" cy="284966"/>
      </dsp:txXfrm>
    </dsp:sp>
    <dsp:sp modelId="{B6746F8F-1AFF-EE43-A2DB-F0F999FEABCE}">
      <dsp:nvSpPr>
        <dsp:cNvPr id="0" name=""/>
        <dsp:cNvSpPr/>
      </dsp:nvSpPr>
      <dsp:spPr>
        <a:xfrm>
          <a:off x="2658952" y="479282"/>
          <a:ext cx="3653724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i="0" u="none" kern="1200" dirty="0" smtClean="0"/>
            <a:t>I</a:t>
          </a:r>
          <a:r>
            <a:rPr lang="en-US" sz="1800" b="0" i="0" u="none" kern="1200" dirty="0" smtClean="0"/>
            <a:t>mport data into </a:t>
          </a:r>
          <a:r>
            <a:rPr lang="en-US" altLang="zh-CN" sz="1800" b="0" i="0" u="none" kern="1200" dirty="0" smtClean="0"/>
            <a:t>M</a:t>
          </a:r>
          <a:r>
            <a:rPr lang="en-US" sz="1800" b="0" i="0" u="none" kern="1200" dirty="0" smtClean="0"/>
            <a:t>ongo</a:t>
          </a:r>
          <a:r>
            <a:rPr lang="en-US" altLang="zh-CN" sz="1800" b="0" i="0" u="none" kern="1200" dirty="0" smtClean="0"/>
            <a:t>DB</a:t>
          </a:r>
          <a:r>
            <a:rPr lang="en-US" sz="1800" b="0" i="0" u="none" kern="1200" dirty="0" smtClean="0"/>
            <a:t> </a:t>
          </a:r>
          <a:r>
            <a:rPr lang="en-US" sz="1800" b="0" i="0" u="none" kern="1200" smtClean="0"/>
            <a:t>on EC2/EMR instances</a:t>
          </a:r>
          <a:endParaRPr lang="en-US" sz="1800" b="0" kern="1200" dirty="0"/>
        </a:p>
      </dsp:txBody>
      <dsp:txXfrm>
        <a:off x="2692607" y="512937"/>
        <a:ext cx="3586414" cy="1081750"/>
      </dsp:txXfrm>
    </dsp:sp>
    <dsp:sp modelId="{7890662A-CCE6-6B47-9327-87A79B7B860E}">
      <dsp:nvSpPr>
        <dsp:cNvPr id="0" name=""/>
        <dsp:cNvSpPr/>
      </dsp:nvSpPr>
      <dsp:spPr>
        <a:xfrm>
          <a:off x="6481206" y="816339"/>
          <a:ext cx="406001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>
        <a:off x="6481206" y="911328"/>
        <a:ext cx="284201" cy="284966"/>
      </dsp:txXfrm>
    </dsp:sp>
    <dsp:sp modelId="{6B19F05C-E91D-D946-8FD8-83FC7CDA03DE}">
      <dsp:nvSpPr>
        <dsp:cNvPr id="0" name=""/>
        <dsp:cNvSpPr/>
      </dsp:nvSpPr>
      <dsp:spPr>
        <a:xfrm>
          <a:off x="7078717" y="479282"/>
          <a:ext cx="2637303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i="0" u="none" kern="1200" smtClean="0"/>
            <a:t>L</a:t>
          </a:r>
          <a:r>
            <a:rPr lang="en-US" sz="1800" b="0" i="0" u="none" kern="1200" smtClean="0"/>
            <a:t>oad data from </a:t>
          </a:r>
          <a:r>
            <a:rPr lang="en-US" altLang="zh-CN" sz="1800" b="0" i="0" u="none" kern="1200" smtClean="0"/>
            <a:t>M</a:t>
          </a:r>
          <a:r>
            <a:rPr lang="en-US" sz="1800" b="0" i="0" u="none" kern="1200" smtClean="0"/>
            <a:t>ongoDB as RDD/Data</a:t>
          </a:r>
          <a:r>
            <a:rPr lang="en-US" altLang="zh-CN" sz="1800" b="0" i="0" u="none" kern="1200" smtClean="0"/>
            <a:t>F</a:t>
          </a:r>
          <a:r>
            <a:rPr lang="en-US" sz="1800" b="0" i="0" u="none" kern="1200" smtClean="0"/>
            <a:t>rame</a:t>
          </a:r>
          <a:endParaRPr lang="en-US" sz="1800" b="0" kern="1200" dirty="0"/>
        </a:p>
      </dsp:txBody>
      <dsp:txXfrm>
        <a:off x="7112372" y="512937"/>
        <a:ext cx="2569993" cy="1081750"/>
      </dsp:txXfrm>
    </dsp:sp>
    <dsp:sp modelId="{51523CA4-6A8D-3A45-9945-9E77226CE88B}">
      <dsp:nvSpPr>
        <dsp:cNvPr id="0" name=""/>
        <dsp:cNvSpPr/>
      </dsp:nvSpPr>
      <dsp:spPr>
        <a:xfrm rot="5352407">
          <a:off x="8207447" y="1762399"/>
          <a:ext cx="406040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 rot="-5400000">
        <a:off x="8267141" y="1796857"/>
        <a:ext cx="284966" cy="284228"/>
      </dsp:txXfrm>
    </dsp:sp>
    <dsp:sp modelId="{9914E6C4-BDBA-5B43-84C6-F5B6609F87D1}">
      <dsp:nvSpPr>
        <dsp:cNvPr id="0" name=""/>
        <dsp:cNvSpPr/>
      </dsp:nvSpPr>
      <dsp:spPr>
        <a:xfrm>
          <a:off x="7573847" y="2394382"/>
          <a:ext cx="1700072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i="0" u="none" kern="1200" dirty="0" smtClean="0"/>
            <a:t>P</a:t>
          </a:r>
          <a:r>
            <a:rPr lang="en-US" sz="1800" b="0" i="0" u="none" kern="1200" dirty="0" smtClean="0"/>
            <a:t>erform EDA with </a:t>
          </a:r>
          <a:r>
            <a:rPr lang="en-US" sz="1800" b="0" i="0" u="none" kern="1200" dirty="0" err="1" smtClean="0"/>
            <a:t>SparkSQL</a:t>
          </a:r>
          <a:endParaRPr lang="en-US" sz="1800" b="0" kern="1200" dirty="0"/>
        </a:p>
      </dsp:txBody>
      <dsp:txXfrm>
        <a:off x="7607502" y="2428037"/>
        <a:ext cx="1632762" cy="1081750"/>
      </dsp:txXfrm>
    </dsp:sp>
    <dsp:sp modelId="{6D1040A1-F156-634E-8C13-35251D34054F}">
      <dsp:nvSpPr>
        <dsp:cNvPr id="0" name=""/>
        <dsp:cNvSpPr/>
      </dsp:nvSpPr>
      <dsp:spPr>
        <a:xfrm rot="10800000">
          <a:off x="7126863" y="2731440"/>
          <a:ext cx="315869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 rot="10800000">
        <a:off x="7221624" y="2826429"/>
        <a:ext cx="221108" cy="284966"/>
      </dsp:txXfrm>
    </dsp:sp>
    <dsp:sp modelId="{9B475425-98F7-5D4A-BA11-DB75371C098F}">
      <dsp:nvSpPr>
        <dsp:cNvPr id="0" name=""/>
        <dsp:cNvSpPr/>
      </dsp:nvSpPr>
      <dsp:spPr>
        <a:xfrm>
          <a:off x="5068321" y="2394382"/>
          <a:ext cx="1909546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i="0" u="none" kern="1200" dirty="0" smtClean="0"/>
            <a:t>Preprocess and feature engineer</a:t>
          </a:r>
          <a:endParaRPr lang="en-US" sz="1800" b="0" kern="1200" dirty="0"/>
        </a:p>
      </dsp:txBody>
      <dsp:txXfrm>
        <a:off x="5101976" y="2428037"/>
        <a:ext cx="1842236" cy="1081750"/>
      </dsp:txXfrm>
    </dsp:sp>
    <dsp:sp modelId="{BF1D0F7A-B52A-5244-B1F7-2606C761E755}">
      <dsp:nvSpPr>
        <dsp:cNvPr id="0" name=""/>
        <dsp:cNvSpPr/>
      </dsp:nvSpPr>
      <dsp:spPr>
        <a:xfrm rot="10800000">
          <a:off x="4493791" y="2731440"/>
          <a:ext cx="406001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 rot="10800000">
        <a:off x="4615591" y="2826429"/>
        <a:ext cx="284201" cy="284966"/>
      </dsp:txXfrm>
    </dsp:sp>
    <dsp:sp modelId="{5BB5F0D3-E44E-F146-8DEC-B2EA22B20725}">
      <dsp:nvSpPr>
        <dsp:cNvPr id="0" name=""/>
        <dsp:cNvSpPr/>
      </dsp:nvSpPr>
      <dsp:spPr>
        <a:xfrm>
          <a:off x="1980643" y="2394382"/>
          <a:ext cx="2321637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u="none" kern="1200" dirty="0" smtClean="0"/>
            <a:t>Fit </a:t>
          </a:r>
          <a:r>
            <a:rPr lang="en-US" sz="1800" b="0" i="0" u="none" kern="1200" dirty="0" smtClean="0"/>
            <a:t>models </a:t>
          </a:r>
          <a:r>
            <a:rPr lang="en-US" sz="1800" b="0" i="0" u="none" kern="1200" dirty="0" smtClean="0"/>
            <a:t>with </a:t>
          </a:r>
          <a:r>
            <a:rPr lang="en-US" sz="1800" b="0" i="0" u="none" kern="1200" dirty="0" err="1" smtClean="0"/>
            <a:t>SparkML</a:t>
          </a:r>
          <a:endParaRPr lang="en-US" sz="1800" b="0" kern="1200" dirty="0"/>
        </a:p>
      </dsp:txBody>
      <dsp:txXfrm>
        <a:off x="2014298" y="2428037"/>
        <a:ext cx="2254327" cy="1081750"/>
      </dsp:txXfrm>
    </dsp:sp>
    <dsp:sp modelId="{0139E224-20E6-C849-9F94-93ED66DA9117}">
      <dsp:nvSpPr>
        <dsp:cNvPr id="0" name=""/>
        <dsp:cNvSpPr/>
      </dsp:nvSpPr>
      <dsp:spPr>
        <a:xfrm rot="10800000">
          <a:off x="1606962" y="2731440"/>
          <a:ext cx="264067" cy="4749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b="0" kern="1200">
            <a:solidFill>
              <a:schemeClr val="tx2"/>
            </a:solidFill>
          </a:endParaRPr>
        </a:p>
      </dsp:txBody>
      <dsp:txXfrm rot="10800000">
        <a:off x="1686182" y="2826429"/>
        <a:ext cx="184847" cy="284966"/>
      </dsp:txXfrm>
    </dsp:sp>
    <dsp:sp modelId="{74BAF0D0-6EF0-204A-AFFE-0F496442B364}">
      <dsp:nvSpPr>
        <dsp:cNvPr id="0" name=""/>
        <dsp:cNvSpPr/>
      </dsp:nvSpPr>
      <dsp:spPr>
        <a:xfrm>
          <a:off x="0" y="2394382"/>
          <a:ext cx="1482402" cy="1149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0" kern="1200" dirty="0" smtClean="0"/>
            <a:t>Prediction &amp; Evaluation</a:t>
          </a:r>
          <a:endParaRPr lang="en-US" sz="1800" b="0" kern="1200" dirty="0"/>
        </a:p>
      </dsp:txBody>
      <dsp:txXfrm>
        <a:off x="33655" y="2428037"/>
        <a:ext cx="1415092" cy="1081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271C0-CB52-8543-A7FA-2C3AAC6157E7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E37B6-29E9-FD4D-873C-6A8280DFF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49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63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Collection stat: #of</a:t>
            </a:r>
            <a:r>
              <a:rPr lang="en-US" baseline="0" dirty="0" smtClean="0"/>
              <a:t> rows in collection, storage size (how large data is in MongoDB, 5.9GB -&gt; 4.6GB, about 78% compression rate)</a:t>
            </a:r>
          </a:p>
          <a:p>
            <a:r>
              <a:rPr lang="en-US" dirty="0" smtClean="0"/>
              <a:t>- count: number of documents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3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r>
              <a:rPr lang="en-US" baseline="0" dirty="0" smtClean="0"/>
              <a:t> features </a:t>
            </a:r>
            <a:r>
              <a:rPr lang="en-US" baseline="0" dirty="0" smtClean="0">
                <a:sym typeface="Wingdings"/>
              </a:rPr>
              <a:t> 14 features (excluding label </a:t>
            </a:r>
            <a:r>
              <a:rPr lang="mr-IN" baseline="0" dirty="0" smtClean="0">
                <a:sym typeface="Wingdings"/>
              </a:rPr>
              <a:t>–</a:t>
            </a:r>
            <a:r>
              <a:rPr lang="en-US" baseline="0" dirty="0" smtClean="0">
                <a:sym typeface="Wingdings"/>
              </a:rPr>
              <a:t> click)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49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8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*But,</a:t>
            </a:r>
            <a:r>
              <a:rPr lang="en-US" baseline="0" dirty="0" smtClean="0"/>
              <a:t> our ML model crashed on smaller EMR machine and the local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5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Use s3cmd to import data from S3 storage without copying the whole file to disk. Can save space on disk, especially when dataset is large.</a:t>
            </a:r>
          </a:p>
          <a:p>
            <a:pPr rtl="0" fontAlgn="base"/>
            <a:r>
              <a:rPr lang="en-US" sz="1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s3cmd allows us to manipulate data in terminal, has other features you can use (check it out)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E37B6-29E9-FD4D-873C-6A8280DFF7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EB03643C-C38E-8946-B34A-A4E240771A0D}" type="datetimeFigureOut">
              <a:rPr lang="en-US" smtClean="0"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02E92638-DB14-B243-AC38-FD93BE31711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4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avazu-ctr-prediction/dat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latin typeface="Tw Cen MT Condensed" charset="0"/>
                <a:ea typeface="Tw Cen MT Condensed" charset="0"/>
                <a:cs typeface="Tw Cen MT Condensed" charset="0"/>
              </a:rPr>
              <a:t>Natalie</a:t>
            </a:r>
            <a:r>
              <a:rPr lang="en-US" sz="3000" dirty="0">
                <a:latin typeface="Tw Cen MT Condensed" charset="0"/>
                <a:ea typeface="Tw Cen MT Condensed" charset="0"/>
                <a:cs typeface="Tw Cen MT Condensed" charset="0"/>
              </a:rPr>
              <a:t> Ha, Yue Lan, </a:t>
            </a:r>
            <a:r>
              <a:rPr lang="en-US" sz="3000" dirty="0" err="1">
                <a:latin typeface="Tw Cen MT Condensed" charset="0"/>
                <a:ea typeface="Tw Cen MT Condensed" charset="0"/>
                <a:cs typeface="Tw Cen MT Condensed" charset="0"/>
              </a:rPr>
              <a:t>Jingjue</a:t>
            </a:r>
            <a:r>
              <a:rPr lang="en-US" sz="3000" dirty="0">
                <a:latin typeface="Tw Cen MT Condensed" charset="0"/>
                <a:ea typeface="Tw Cen MT Condensed" charset="0"/>
                <a:cs typeface="Tw Cen MT Condensed" charset="0"/>
              </a:rPr>
              <a:t> Wang,  </a:t>
            </a:r>
            <a:r>
              <a:rPr lang="en-US" sz="3000" dirty="0" err="1">
                <a:latin typeface="Tw Cen MT Condensed" charset="0"/>
                <a:ea typeface="Tw Cen MT Condensed" charset="0"/>
                <a:cs typeface="Tw Cen MT Condensed" charset="0"/>
              </a:rPr>
              <a:t>Chengcheng</a:t>
            </a:r>
            <a:r>
              <a:rPr lang="en-US" sz="3000" dirty="0">
                <a:latin typeface="Tw Cen MT Condensed" charset="0"/>
                <a:ea typeface="Tw Cen MT Condensed" charset="0"/>
                <a:cs typeface="Tw Cen MT Condensed" charset="0"/>
              </a:rPr>
              <a:t> Xu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zh-CN" sz="3000" cap="all" spc="200" dirty="0">
                <a:latin typeface="Tw Cen MT Condensed" charset="0"/>
                <a:ea typeface="Tw Cen MT Condensed" charset="0"/>
                <a:cs typeface="Tw Cen MT Condensed" charset="0"/>
              </a:rPr>
              <a:t>Group</a:t>
            </a:r>
            <a:r>
              <a:rPr lang="zh-CN" altLang="en-US" sz="3000" cap="all" spc="200" dirty="0">
                <a:latin typeface="Tw Cen MT Condensed" charset="0"/>
                <a:ea typeface="Tw Cen MT Condensed" charset="0"/>
                <a:cs typeface="Tw Cen MT Condensed" charset="0"/>
              </a:rPr>
              <a:t> </a:t>
            </a:r>
            <a:r>
              <a:rPr lang="en-US" altLang="zh-CN" sz="3000" cap="all" spc="200" dirty="0" err="1">
                <a:latin typeface="Tw Cen MT Condensed" charset="0"/>
                <a:ea typeface="Tw Cen MT Condensed" charset="0"/>
                <a:cs typeface="Tw Cen MT Condensed" charset="0"/>
              </a:rPr>
              <a:t>GameOfSpark</a:t>
            </a:r>
            <a:endParaRPr lang="en-US" sz="3000" cap="all" spc="200" dirty="0">
              <a:latin typeface="Tw Cen MT Condensed" charset="0"/>
              <a:ea typeface="Tw Cen MT Condensed" charset="0"/>
              <a:cs typeface="Tw Cen MT Condensed" charset="0"/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609600" y="526093"/>
            <a:ext cx="11077184" cy="3469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spc="-150" dirty="0">
                <a:solidFill>
                  <a:schemeClr val="bg1"/>
                </a:solidFill>
              </a:rPr>
              <a:t>Ads Click-Through-Rate prediction </a:t>
            </a:r>
            <a:endParaRPr lang="en-US" sz="4800" b="1" spc="-15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4800" spc="-150" dirty="0" smtClean="0">
                <a:solidFill>
                  <a:schemeClr val="bg1"/>
                </a:solidFill>
              </a:rPr>
              <a:t>  </a:t>
            </a:r>
            <a:r>
              <a:rPr lang="en-US" sz="4000" spc="-150" dirty="0" smtClean="0">
                <a:solidFill>
                  <a:schemeClr val="bg1">
                    <a:lumMod val="90000"/>
                    <a:lumOff val="10000"/>
                  </a:schemeClr>
                </a:solidFill>
              </a:rPr>
              <a:t>using</a:t>
            </a:r>
            <a:r>
              <a:rPr lang="en-US" sz="4800" b="1" spc="-150" dirty="0" smtClean="0">
                <a:solidFill>
                  <a:schemeClr val="bg1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l"/>
            <a:r>
              <a:rPr lang="en-US" sz="4800" b="1" spc="-150" dirty="0" smtClean="0">
                <a:solidFill>
                  <a:schemeClr val="bg1"/>
                </a:solidFill>
              </a:rPr>
              <a:t>machine </a:t>
            </a:r>
            <a:r>
              <a:rPr lang="en-US" sz="4800" b="1" spc="-150" dirty="0">
                <a:solidFill>
                  <a:schemeClr val="bg1"/>
                </a:solidFill>
              </a:rPr>
              <a:t>learning </a:t>
            </a:r>
            <a:endParaRPr lang="en-US" sz="4800" b="1" spc="-15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4800" spc="-150" dirty="0" smtClean="0">
                <a:solidFill>
                  <a:schemeClr val="bg1"/>
                </a:solidFill>
              </a:rPr>
              <a:t>   </a:t>
            </a:r>
            <a:r>
              <a:rPr lang="en-US" sz="4000" spc="-150" dirty="0" smtClean="0">
                <a:solidFill>
                  <a:schemeClr val="bg1">
                    <a:lumMod val="90000"/>
                    <a:lumOff val="10000"/>
                  </a:schemeClr>
                </a:solidFill>
              </a:rPr>
              <a:t>and</a:t>
            </a:r>
            <a:r>
              <a:rPr lang="en-US" sz="4800" spc="-150" dirty="0" smtClean="0">
                <a:solidFill>
                  <a:schemeClr val="bg1">
                    <a:lumMod val="90000"/>
                    <a:lumOff val="10000"/>
                  </a:schemeClr>
                </a:solidFill>
              </a:rPr>
              <a:t> </a:t>
            </a:r>
          </a:p>
          <a:p>
            <a:pPr algn="l"/>
            <a:r>
              <a:rPr lang="en-US" sz="4800" b="1" spc="-150" dirty="0" smtClean="0">
                <a:solidFill>
                  <a:schemeClr val="bg1"/>
                </a:solidFill>
              </a:rPr>
              <a:t>distributed computing</a:t>
            </a:r>
            <a:endParaRPr lang="en-US" sz="4800" b="1" spc="-15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229600" y="2284458"/>
            <a:ext cx="3457184" cy="1748341"/>
            <a:chOff x="7019794" y="1772852"/>
            <a:chExt cx="4666990" cy="23601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820" y="1946878"/>
              <a:ext cx="2012275" cy="10703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6096" y="3222319"/>
              <a:ext cx="910688" cy="9106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6307" y="3053914"/>
              <a:ext cx="3152752" cy="85641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r="46280"/>
            <a:stretch/>
          </p:blipFill>
          <p:spPr>
            <a:xfrm>
              <a:off x="7019794" y="1772852"/>
              <a:ext cx="1590806" cy="14494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8415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10"/>
    </mc:Choice>
    <mc:Fallback>
      <p:transition spd="slow" advTm="1411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engineering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7693628" y="1962912"/>
            <a:ext cx="5763292" cy="4636008"/>
            <a:chOff x="3109437" y="2465206"/>
            <a:chExt cx="4227226" cy="3815706"/>
          </a:xfrm>
        </p:grpSpPr>
        <p:grpSp>
          <p:nvGrpSpPr>
            <p:cNvPr id="31" name="Group 30"/>
            <p:cNvGrpSpPr/>
            <p:nvPr/>
          </p:nvGrpSpPr>
          <p:grpSpPr>
            <a:xfrm>
              <a:off x="3109437" y="2465206"/>
              <a:ext cx="4227226" cy="3815706"/>
              <a:chOff x="3109437" y="2465206"/>
              <a:chExt cx="4227226" cy="381570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215"/>
              <a:stretch/>
            </p:blipFill>
            <p:spPr>
              <a:xfrm>
                <a:off x="3109437" y="2465206"/>
                <a:ext cx="4227226" cy="3815706"/>
              </a:xfrm>
              <a:prstGeom prst="rect">
                <a:avLst/>
              </a:prstGeom>
            </p:spPr>
          </p:pic>
          <p:cxnSp>
            <p:nvCxnSpPr>
              <p:cNvPr id="10" name="Straight Connector 9"/>
              <p:cNvCxnSpPr/>
              <p:nvPr/>
            </p:nvCxnSpPr>
            <p:spPr>
              <a:xfrm>
                <a:off x="3155957" y="2714324"/>
                <a:ext cx="106792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155957" y="3155482"/>
                <a:ext cx="106792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3155958" y="3607869"/>
                <a:ext cx="106792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155957" y="3907054"/>
                <a:ext cx="1366312" cy="80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155958" y="4214259"/>
                <a:ext cx="1618173" cy="16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3155957" y="4360245"/>
                <a:ext cx="1618174" cy="8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155957" y="4968080"/>
                <a:ext cx="1858805" cy="962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3155957" y="5259699"/>
                <a:ext cx="1618174" cy="8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155957" y="5708714"/>
                <a:ext cx="1366312" cy="1158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3128687" y="5996594"/>
                <a:ext cx="1618174" cy="8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3155957" y="6159100"/>
                <a:ext cx="1618174" cy="802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3155957" y="5486400"/>
              <a:ext cx="952747" cy="146304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155956" y="5028943"/>
              <a:ext cx="1858806" cy="154746"/>
            </a:xfrm>
            <a:prstGeom prst="rect">
              <a:avLst/>
            </a:prstGeom>
            <a:solidFill>
              <a:srgbClr val="FFC000">
                <a:alpha val="2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Content Placeholder 4"/>
          <p:cNvSpPr>
            <a:spLocks noGrp="1"/>
          </p:cNvSpPr>
          <p:nvPr>
            <p:ph idx="1"/>
          </p:nvPr>
        </p:nvSpPr>
        <p:spPr>
          <a:xfrm>
            <a:off x="685292" y="2150814"/>
            <a:ext cx="6416548" cy="2360226"/>
          </a:xfrm>
        </p:spPr>
        <p:txBody>
          <a:bodyPr>
            <a:normAutofit/>
          </a:bodyPr>
          <a:lstStyle/>
          <a:p>
            <a:r>
              <a:rPr lang="en-US" dirty="0" smtClean="0"/>
              <a:t>1. Removed features with more than 100 categories</a:t>
            </a:r>
          </a:p>
          <a:p>
            <a:pPr lvl="2">
              <a:buFont typeface="Arial" charset="0"/>
              <a:buChar char="•"/>
            </a:pPr>
            <a:r>
              <a:rPr lang="en-US" sz="2000" dirty="0" smtClean="0"/>
              <a:t> Removed 12 features</a:t>
            </a:r>
          </a:p>
          <a:p>
            <a:r>
              <a:rPr lang="en-US" dirty="0" smtClean="0"/>
              <a:t>2. Extracted features and made new categories</a:t>
            </a:r>
          </a:p>
          <a:p>
            <a:pPr lvl="2">
              <a:buFont typeface="Arial" charset="0"/>
              <a:buChar char="•"/>
            </a:pPr>
            <a:r>
              <a:rPr lang="en-US" sz="2000" dirty="0" smtClean="0"/>
              <a:t> hour </a:t>
            </a:r>
            <a:r>
              <a:rPr lang="zh-CN" altLang="en-US" sz="2000" dirty="0"/>
              <a:t>→</a:t>
            </a:r>
            <a:r>
              <a:rPr lang="en-US" sz="2000" dirty="0" smtClean="0"/>
              <a:t> hour, day of week feature</a:t>
            </a:r>
          </a:p>
          <a:p>
            <a:pPr lvl="2">
              <a:buFont typeface="Arial" charset="0"/>
              <a:buChar char="•"/>
            </a:pPr>
            <a:r>
              <a:rPr lang="en-US" sz="2000" dirty="0"/>
              <a:t> </a:t>
            </a:r>
            <a:r>
              <a:rPr lang="en-US" sz="2000" dirty="0" err="1" smtClean="0"/>
              <a:t>device_ip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59626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31"/>
    </mc:Choice>
    <mc:Fallback>
      <p:transition spd="slow" advTm="6953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Feature engineering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i="1" dirty="0"/>
              <a:t>hour</a:t>
            </a:r>
            <a:r>
              <a:rPr lang="en-US" dirty="0"/>
              <a:t> is in </a:t>
            </a:r>
            <a:r>
              <a:rPr lang="en-US" b="1" i="1" dirty="0" err="1" smtClean="0"/>
              <a:t>yymmddhh</a:t>
            </a:r>
            <a:r>
              <a:rPr lang="en-US" dirty="0"/>
              <a:t> format </a:t>
            </a:r>
            <a:endParaRPr lang="en-US" dirty="0" smtClean="0"/>
          </a:p>
          <a:p>
            <a:pPr lvl="1"/>
            <a:r>
              <a:rPr lang="en-US" dirty="0" smtClean="0"/>
              <a:t>extract </a:t>
            </a:r>
            <a:r>
              <a:rPr lang="en-US" dirty="0"/>
              <a:t>the last 2 </a:t>
            </a:r>
            <a:r>
              <a:rPr lang="en-US" dirty="0" smtClean="0"/>
              <a:t>digits</a:t>
            </a:r>
            <a:r>
              <a:rPr lang="zh-CN" altLang="en-US" dirty="0" smtClean="0"/>
              <a:t> </a:t>
            </a:r>
            <a:r>
              <a:rPr lang="en-US" altLang="zh-CN" b="1" i="1" dirty="0" err="1" smtClean="0"/>
              <a:t>hh</a:t>
            </a:r>
            <a:r>
              <a:rPr lang="en-US" dirty="0" smtClean="0"/>
              <a:t> f</a:t>
            </a:r>
            <a:r>
              <a:rPr lang="en-US" altLang="zh-CN" dirty="0" smtClean="0"/>
              <a:t>rom</a:t>
            </a:r>
            <a:r>
              <a:rPr lang="en-US" dirty="0" smtClean="0"/>
              <a:t> </a:t>
            </a:r>
            <a:r>
              <a:rPr lang="en-US" b="1" i="1" dirty="0" smtClean="0"/>
              <a:t>hour</a:t>
            </a:r>
            <a:r>
              <a:rPr lang="en-US" dirty="0" smtClean="0"/>
              <a:t> column</a:t>
            </a:r>
            <a:r>
              <a:rPr lang="en-US" altLang="zh-CN" dirty="0" smtClean="0"/>
              <a:t>:</a:t>
            </a:r>
          </a:p>
          <a:p>
            <a:pPr marL="128016" lvl="1" indent="0">
              <a:buNone/>
            </a:pPr>
            <a:r>
              <a:rPr lang="en-US" dirty="0" smtClean="0"/>
              <a:t>	data </a:t>
            </a:r>
            <a:r>
              <a:rPr lang="en-US" dirty="0"/>
              <a:t>= </a:t>
            </a:r>
            <a:r>
              <a:rPr lang="en-US" dirty="0" err="1"/>
              <a:t>data.withColumn</a:t>
            </a:r>
            <a:r>
              <a:rPr lang="en-US" dirty="0" smtClean="0"/>
              <a:t>(‘</a:t>
            </a:r>
            <a:r>
              <a:rPr lang="en-US" dirty="0" err="1" smtClean="0"/>
              <a:t>hh</a:t>
            </a:r>
            <a:r>
              <a:rPr lang="en-US" dirty="0" smtClean="0"/>
              <a:t>’, </a:t>
            </a:r>
            <a:r>
              <a:rPr lang="en-US" dirty="0"/>
              <a:t>(</a:t>
            </a:r>
            <a:r>
              <a:rPr lang="en-US" dirty="0" err="1"/>
              <a:t>F.col</a:t>
            </a:r>
            <a:r>
              <a:rPr lang="en-US" dirty="0" smtClean="0"/>
              <a:t>(‘hour’)</a:t>
            </a:r>
            <a:r>
              <a:rPr lang="zh-CN" altLang="en-US" dirty="0" smtClean="0"/>
              <a:t> </a:t>
            </a:r>
            <a:r>
              <a:rPr lang="en-US" dirty="0" smtClean="0"/>
              <a:t>%</a:t>
            </a:r>
            <a:r>
              <a:rPr lang="zh-CN" altLang="en-US" dirty="0" smtClean="0"/>
              <a:t> </a:t>
            </a:r>
            <a:r>
              <a:rPr lang="en-US" dirty="0" smtClean="0"/>
              <a:t>100))</a:t>
            </a:r>
          </a:p>
          <a:p>
            <a:pPr marL="128016" lvl="1" indent="0">
              <a:buNone/>
            </a:pPr>
            <a:r>
              <a:rPr lang="en-US" dirty="0" smtClean="0"/>
              <a:t>	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fi-FI" dirty="0" smtClean="0"/>
              <a:t>14102100</a:t>
            </a:r>
            <a:r>
              <a:rPr lang="zh-CN" altLang="en-US" dirty="0" smtClean="0"/>
              <a:t> → </a:t>
            </a:r>
            <a:r>
              <a:rPr lang="en-US" altLang="zh-CN" dirty="0" smtClean="0"/>
              <a:t>00</a:t>
            </a:r>
            <a:endParaRPr lang="en-US" dirty="0" smtClean="0"/>
          </a:p>
          <a:p>
            <a:pPr lvl="1"/>
            <a:r>
              <a:rPr lang="en-US" dirty="0" smtClean="0"/>
              <a:t>extract </a:t>
            </a:r>
            <a:r>
              <a:rPr lang="en-US" dirty="0"/>
              <a:t>the day of week info from </a:t>
            </a:r>
            <a:r>
              <a:rPr lang="en-US" b="1" i="1" dirty="0" smtClean="0"/>
              <a:t>hour</a:t>
            </a:r>
            <a:r>
              <a:rPr lang="en-US" dirty="0" smtClean="0"/>
              <a:t> column</a:t>
            </a:r>
          </a:p>
          <a:p>
            <a:pPr marL="128016" lvl="1" indent="0">
              <a:buNone/>
            </a:pPr>
            <a:r>
              <a:rPr lang="en-US" dirty="0" smtClean="0"/>
              <a:t>	data </a:t>
            </a:r>
            <a:r>
              <a:rPr lang="en-US" dirty="0"/>
              <a:t>= </a:t>
            </a:r>
            <a:r>
              <a:rPr lang="en-US" dirty="0" err="1"/>
              <a:t>data.withColumn</a:t>
            </a:r>
            <a:r>
              <a:rPr lang="en-US" dirty="0" smtClean="0"/>
              <a:t>(‘</a:t>
            </a:r>
            <a:r>
              <a:rPr lang="en-US" dirty="0" err="1" smtClean="0"/>
              <a:t>dow</a:t>
            </a:r>
            <a:r>
              <a:rPr lang="en-US" dirty="0" smtClean="0"/>
              <a:t>’, </a:t>
            </a:r>
            <a:r>
              <a:rPr lang="en-US" dirty="0"/>
              <a:t>(</a:t>
            </a:r>
            <a:r>
              <a:rPr lang="en-US" dirty="0" err="1"/>
              <a:t>F.col</a:t>
            </a:r>
            <a:r>
              <a:rPr lang="en-US" dirty="0" smtClean="0"/>
              <a:t>(‘hour’)</a:t>
            </a:r>
            <a:r>
              <a:rPr lang="zh-CN" altLang="en-US" dirty="0" smtClean="0"/>
              <a:t> </a:t>
            </a:r>
            <a:r>
              <a:rPr lang="en-US" dirty="0" smtClean="0"/>
              <a:t>/</a:t>
            </a:r>
            <a:r>
              <a:rPr lang="zh-CN" altLang="en-US" dirty="0" smtClean="0"/>
              <a:t> </a:t>
            </a:r>
            <a:r>
              <a:rPr lang="en-US" dirty="0" smtClean="0"/>
              <a:t>100</a:t>
            </a:r>
            <a:r>
              <a:rPr lang="zh-CN" altLang="en-US" dirty="0" smtClean="0"/>
              <a:t> </a:t>
            </a:r>
            <a:r>
              <a:rPr lang="en-US" dirty="0" smtClean="0"/>
              <a:t>-</a:t>
            </a:r>
            <a:r>
              <a:rPr lang="zh-CN" altLang="en-US" dirty="0" smtClean="0"/>
              <a:t> </a:t>
            </a:r>
            <a:r>
              <a:rPr lang="en-US" dirty="0" smtClean="0"/>
              <a:t>141019</a:t>
            </a:r>
            <a:r>
              <a:rPr lang="en-US" dirty="0"/>
              <a:t>).cast</a:t>
            </a:r>
            <a:r>
              <a:rPr lang="en-US" dirty="0" smtClean="0"/>
              <a:t>(‘</a:t>
            </a:r>
            <a:r>
              <a:rPr lang="en-US" dirty="0" err="1" smtClean="0"/>
              <a:t>int</a:t>
            </a:r>
            <a:r>
              <a:rPr lang="en-US" dirty="0" smtClean="0"/>
              <a:t>’)</a:t>
            </a:r>
            <a:r>
              <a:rPr lang="zh-CN" altLang="en-US" dirty="0" smtClean="0"/>
              <a:t> </a:t>
            </a:r>
            <a:r>
              <a:rPr lang="en-US" dirty="0" smtClean="0"/>
              <a:t>%</a:t>
            </a:r>
            <a:r>
              <a:rPr lang="zh-CN" altLang="en-US" dirty="0" smtClean="0"/>
              <a:t> </a:t>
            </a:r>
            <a:r>
              <a:rPr lang="en-US" dirty="0" smtClean="0"/>
              <a:t>7)</a:t>
            </a:r>
          </a:p>
          <a:p>
            <a:pPr marL="128016" lvl="1" indent="0">
              <a:buNone/>
            </a:pPr>
            <a:r>
              <a:rPr lang="en-US" dirty="0"/>
              <a:t>	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14102100</a:t>
            </a:r>
            <a:r>
              <a:rPr lang="zh-CN" altLang="en-US" dirty="0" smtClean="0"/>
              <a:t> </a:t>
            </a:r>
            <a:r>
              <a:rPr lang="zh-CN" altLang="en-US" dirty="0"/>
              <a:t>→ </a:t>
            </a:r>
            <a:r>
              <a:rPr lang="en-US" altLang="zh-CN" dirty="0"/>
              <a:t>2</a:t>
            </a:r>
            <a:endParaRPr lang="en-US" dirty="0"/>
          </a:p>
          <a:p>
            <a:r>
              <a:rPr lang="en-US" altLang="zh-CN" b="1" i="1" dirty="0" err="1" smtClean="0"/>
              <a:t>device_ip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hexadecimal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format</a:t>
            </a:r>
          </a:p>
          <a:p>
            <a:pPr lvl="1"/>
            <a:r>
              <a:rPr lang="en-US" dirty="0" smtClean="0"/>
              <a:t>extract </a:t>
            </a:r>
            <a:r>
              <a:rPr lang="en-US" dirty="0"/>
              <a:t>the first </a:t>
            </a:r>
            <a:r>
              <a:rPr lang="en-US" altLang="zh-CN" dirty="0"/>
              <a:t>3</a:t>
            </a:r>
            <a:r>
              <a:rPr lang="en-US" dirty="0" smtClean="0"/>
              <a:t> </a:t>
            </a:r>
            <a:r>
              <a:rPr lang="en-US" dirty="0"/>
              <a:t>digits of </a:t>
            </a:r>
            <a:r>
              <a:rPr lang="en-US" dirty="0" err="1"/>
              <a:t>ip</a:t>
            </a:r>
            <a:r>
              <a:rPr lang="en-US" dirty="0"/>
              <a:t> address</a:t>
            </a:r>
          </a:p>
          <a:p>
            <a:pPr marL="128016" lvl="1" indent="0">
              <a:buNone/>
            </a:pPr>
            <a:r>
              <a:rPr lang="en-US" dirty="0" smtClean="0"/>
              <a:t>	data </a:t>
            </a:r>
            <a:r>
              <a:rPr lang="en-US" dirty="0"/>
              <a:t>= </a:t>
            </a:r>
            <a:r>
              <a:rPr lang="en-US" dirty="0" err="1"/>
              <a:t>data.withColumn</a:t>
            </a:r>
            <a:r>
              <a:rPr lang="en-US" dirty="0"/>
              <a:t>(‘</a:t>
            </a:r>
            <a:r>
              <a:rPr lang="en-US" dirty="0" err="1"/>
              <a:t>ip</a:t>
            </a:r>
            <a:r>
              <a:rPr lang="en-US" dirty="0"/>
              <a:t>’,</a:t>
            </a:r>
            <a:r>
              <a:rPr lang="zh-CN" altLang="en-US" dirty="0"/>
              <a:t> </a:t>
            </a:r>
            <a:r>
              <a:rPr lang="en-US" dirty="0" err="1"/>
              <a:t>F.conv</a:t>
            </a:r>
            <a:r>
              <a:rPr lang="en-US" dirty="0"/>
              <a:t>(</a:t>
            </a:r>
            <a:r>
              <a:rPr lang="en-US" dirty="0" err="1"/>
              <a:t>data.device_ip.substr</a:t>
            </a:r>
            <a:r>
              <a:rPr lang="en-US" dirty="0"/>
              <a:t>(0,2),16,10).alias('</a:t>
            </a:r>
            <a:r>
              <a:rPr lang="en-US" dirty="0" err="1"/>
              <a:t>deci</a:t>
            </a:r>
            <a:r>
              <a:rPr lang="en-US" dirty="0"/>
              <a:t>').cast('</a:t>
            </a:r>
            <a:r>
              <a:rPr lang="en-US" dirty="0" err="1"/>
              <a:t>int</a:t>
            </a:r>
            <a:r>
              <a:rPr lang="en-US" dirty="0" smtClean="0"/>
              <a:t>'))</a:t>
            </a:r>
          </a:p>
          <a:p>
            <a:pPr marL="128016" lvl="1" indent="0">
              <a:buNone/>
            </a:pPr>
            <a:r>
              <a:rPr lang="en-US" dirty="0"/>
              <a:t>	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is-IS" dirty="0" smtClean="0"/>
              <a:t>e8275b8f</a:t>
            </a:r>
            <a:r>
              <a:rPr lang="zh-CN" altLang="en-US" dirty="0" smtClean="0"/>
              <a:t> → </a:t>
            </a:r>
            <a:r>
              <a:rPr lang="en-US" altLang="zh-CN" dirty="0" smtClean="0"/>
              <a:t>e8</a:t>
            </a:r>
            <a:r>
              <a:rPr lang="zh-CN" altLang="en-US" dirty="0"/>
              <a:t> →</a:t>
            </a:r>
            <a:r>
              <a:rPr lang="zh-CN" altLang="en-US" dirty="0" smtClean="0"/>
              <a:t> </a:t>
            </a:r>
            <a:r>
              <a:rPr lang="en-US" altLang="zh-CN" dirty="0" smtClean="0"/>
              <a:t>232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63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04"/>
    </mc:Choice>
    <mc:Fallback>
      <p:transition spd="slow" advTm="3240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 for ml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Convert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columns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       </a:t>
            </a:r>
            <a:r>
              <a:rPr lang="en-US" altLang="zh-CN" b="1" i="1" dirty="0" err="1" smtClean="0"/>
              <a:t>StringIndexer</a:t>
            </a:r>
            <a:r>
              <a:rPr lang="en-US" altLang="zh-CN" b="1" i="1" dirty="0" smtClean="0"/>
              <a:t>()</a:t>
            </a:r>
          </a:p>
          <a:p>
            <a:r>
              <a:rPr lang="en-US" altLang="zh-CN" dirty="0" smtClean="0"/>
              <a:t>One-hot-encode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       </a:t>
            </a:r>
            <a:r>
              <a:rPr lang="en-US" altLang="zh-CN" b="1" i="1" dirty="0" err="1" smtClean="0"/>
              <a:t>OneHotEncoder</a:t>
            </a:r>
            <a:r>
              <a:rPr lang="en-US" altLang="zh-CN" b="1" i="1" dirty="0" smtClean="0"/>
              <a:t>()</a:t>
            </a:r>
          </a:p>
          <a:p>
            <a:r>
              <a:rPr lang="en-US" altLang="zh-CN" dirty="0" smtClean="0"/>
              <a:t>Convert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SparkML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       </a:t>
            </a:r>
            <a:r>
              <a:rPr lang="en-US" altLang="zh-CN" b="1" i="1" dirty="0" err="1" smtClean="0"/>
              <a:t>VectorAssembler</a:t>
            </a:r>
            <a:r>
              <a:rPr lang="en-US" altLang="zh-CN" b="1" i="1" dirty="0" smtClean="0"/>
              <a:t>()</a:t>
            </a:r>
          </a:p>
          <a:p>
            <a:r>
              <a:rPr lang="en-US" altLang="zh-CN" dirty="0" smtClean="0"/>
              <a:t>Split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 (80%) 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 (20%)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       </a:t>
            </a:r>
            <a:r>
              <a:rPr lang="en-US" altLang="zh-CN" b="1" i="1" dirty="0" smtClean="0"/>
              <a:t>.</a:t>
            </a:r>
            <a:r>
              <a:rPr lang="en-US" altLang="zh-CN" b="1" i="1" dirty="0" err="1" smtClean="0"/>
              <a:t>randomSplit</a:t>
            </a:r>
            <a:r>
              <a:rPr lang="en-US" altLang="zh-CN" b="1" i="1" dirty="0" smtClean="0"/>
              <a:t>()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68334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0"/>
    </mc:Choice>
    <mc:Fallback>
      <p:transition spd="slow" advTm="2479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prediction models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Random Forest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Classifier</a:t>
            </a:r>
            <a:endParaRPr lang="en-US" altLang="ko-KR" dirty="0"/>
          </a:p>
          <a:p>
            <a:pPr lvl="2"/>
            <a:r>
              <a:rPr lang="en-US" sz="2000" dirty="0" smtClean="0"/>
              <a:t> Parameters: </a:t>
            </a:r>
            <a:r>
              <a:rPr lang="en-US" sz="2000" dirty="0" err="1" smtClean="0"/>
              <a:t>maxDepth</a:t>
            </a:r>
            <a:r>
              <a:rPr lang="en-US" sz="2000" dirty="0" smtClean="0"/>
              <a:t>=5</a:t>
            </a:r>
            <a:r>
              <a:rPr lang="en-US" sz="2000" dirty="0"/>
              <a:t>, </a:t>
            </a:r>
            <a:r>
              <a:rPr lang="en-US" sz="2000" dirty="0" err="1"/>
              <a:t>maxBins</a:t>
            </a:r>
            <a:r>
              <a:rPr lang="en-US" sz="2000" dirty="0"/>
              <a:t>=32, </a:t>
            </a:r>
            <a:r>
              <a:rPr lang="en-US" sz="2000" dirty="0" err="1" smtClean="0"/>
              <a:t>numTrees</a:t>
            </a:r>
            <a:r>
              <a:rPr lang="en-US" sz="2000" dirty="0" smtClean="0"/>
              <a:t>=20</a:t>
            </a:r>
          </a:p>
          <a:p>
            <a:pPr lvl="2"/>
            <a:endParaRPr lang="en-US" sz="2000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2. Logistic Regression</a:t>
            </a:r>
          </a:p>
          <a:p>
            <a:pPr lvl="2"/>
            <a:r>
              <a:rPr lang="en-US" sz="2000" dirty="0" smtClean="0"/>
              <a:t> Default parameters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10" y="5240528"/>
            <a:ext cx="6210300" cy="127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760" y="3192780"/>
            <a:ext cx="62738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79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99"/>
    </mc:Choice>
    <mc:Fallback>
      <p:transition spd="slow" advTm="2069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Predictions and evaluation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0459" y="1848231"/>
            <a:ext cx="4725162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1. Random Forest</a:t>
            </a:r>
            <a:endParaRPr lang="en-US" dirty="0"/>
          </a:p>
          <a:p>
            <a:pPr lvl="2" fontAlgn="base"/>
            <a:r>
              <a:rPr lang="en-US" sz="2000" dirty="0"/>
              <a:t>Accuracy = 0.8300</a:t>
            </a:r>
          </a:p>
          <a:p>
            <a:pPr lvl="2" fontAlgn="base"/>
            <a:r>
              <a:rPr lang="en-US" sz="2000" dirty="0"/>
              <a:t>F1 = 0.7533</a:t>
            </a:r>
          </a:p>
          <a:p>
            <a:pPr lvl="2" fontAlgn="base"/>
            <a:r>
              <a:rPr lang="en-US" sz="2000" dirty="0"/>
              <a:t>AUC = 0.6482 </a:t>
            </a:r>
            <a:endParaRPr lang="en-US" sz="1000" dirty="0"/>
          </a:p>
          <a:p>
            <a:r>
              <a:rPr lang="en-US" dirty="0" smtClean="0"/>
              <a:t>2. Logistic Regression</a:t>
            </a:r>
          </a:p>
          <a:p>
            <a:pPr lvl="2" fontAlgn="base"/>
            <a:r>
              <a:rPr lang="en-US" sz="2000" dirty="0"/>
              <a:t>Accuracy = </a:t>
            </a:r>
            <a:r>
              <a:rPr lang="it-IT" sz="2000" dirty="0"/>
              <a:t>0.8306</a:t>
            </a:r>
            <a:endParaRPr lang="en-US" sz="2000" dirty="0"/>
          </a:p>
          <a:p>
            <a:pPr lvl="2" fontAlgn="base"/>
            <a:r>
              <a:rPr lang="en-US" sz="2000" dirty="0"/>
              <a:t>F1 = </a:t>
            </a:r>
            <a:r>
              <a:rPr lang="it-IT" sz="2000" dirty="0"/>
              <a:t>0.7591</a:t>
            </a:r>
            <a:endParaRPr lang="en-US" sz="2000" dirty="0"/>
          </a:p>
          <a:p>
            <a:pPr lvl="2" fontAlgn="base"/>
            <a:r>
              <a:rPr lang="en-US" sz="2000" dirty="0"/>
              <a:t>AUC = </a:t>
            </a:r>
            <a:r>
              <a:rPr lang="it-IT" sz="2000" dirty="0" smtClean="0"/>
              <a:t>0.6830</a:t>
            </a:r>
          </a:p>
          <a:p>
            <a:pPr lvl="2" fontAlgn="base"/>
            <a:endParaRPr lang="en-US" dirty="0"/>
          </a:p>
          <a:p>
            <a:pPr lvl="1" fontAlgn="base"/>
            <a:r>
              <a:rPr lang="en-US" sz="2000" dirty="0"/>
              <a:t> Logistic Regression is much simpler and easier to </a:t>
            </a:r>
            <a:r>
              <a:rPr lang="en-US" sz="2000" dirty="0" smtClean="0"/>
              <a:t>interpret, but similar results.</a:t>
            </a:r>
          </a:p>
          <a:p>
            <a:pPr lvl="1" fontAlgn="base"/>
            <a:r>
              <a:rPr lang="en-US" sz="2000" dirty="0" smtClean="0"/>
              <a:t> Reasonable model, could be better.</a:t>
            </a:r>
            <a:endParaRPr lang="en-US" sz="2000" dirty="0"/>
          </a:p>
          <a:p>
            <a:pPr lvl="2" fontAlgn="base"/>
            <a:endParaRPr lang="it-IT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0" y="1848231"/>
            <a:ext cx="6193790" cy="38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84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66"/>
    </mc:Choice>
    <mc:Fallback>
      <p:transition spd="slow" advTm="7816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learned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Choose machines wisely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487307"/>
              </p:ext>
            </p:extLst>
          </p:nvPr>
        </p:nvGraphicFramePr>
        <p:xfrm>
          <a:off x="1024128" y="2999402"/>
          <a:ext cx="6178338" cy="28397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833888"/>
                <a:gridCol w="1453020"/>
                <a:gridCol w="18914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Configuration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Price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Computation Speed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EMR: 3 instances, m4.2xlarge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vCPU: 8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Mem(</a:t>
                      </a:r>
                      <a:r>
                        <a:rPr lang="en-US" sz="1600" dirty="0" err="1" smtClean="0"/>
                        <a:t>GiB</a:t>
                      </a:r>
                      <a:r>
                        <a:rPr lang="en-US" sz="1600" dirty="0" smtClean="0"/>
                        <a:t>): 32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$0.36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per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hour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Wall time: 6min 4s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EMR: 3 instances, m4.xlarge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vCPU: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Mem(</a:t>
                      </a:r>
                      <a:r>
                        <a:rPr lang="en-US" sz="1600" dirty="0" err="1" smtClean="0"/>
                        <a:t>GiB</a:t>
                      </a:r>
                      <a:r>
                        <a:rPr lang="en-US" sz="1600" dirty="0" smtClean="0"/>
                        <a:t>): 16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$0.18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per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hour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Wall time: 6min 46s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MacBook</a:t>
                      </a:r>
                      <a:r>
                        <a:rPr lang="en-US" sz="1600" baseline="0" dirty="0" smtClean="0"/>
                        <a:t> pro: </a:t>
                      </a:r>
                    </a:p>
                    <a:p>
                      <a:r>
                        <a:rPr lang="en-US" sz="1600" baseline="0" dirty="0" smtClean="0"/>
                        <a:t>processor: 2.7GHz Intel Core i5</a:t>
                      </a:r>
                    </a:p>
                    <a:p>
                      <a:r>
                        <a:rPr lang="en-US" sz="1600" baseline="0" dirty="0" smtClean="0"/>
                        <a:t>Memory: 8 GB 1867 MHz DDR3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$0.09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per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hour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(estimated)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Wall time: 46min 4s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s://lh4.googleusercontent.com/iOslFqFVVwB3Ds0Jf9jgVBUSJvC58g974fqjiVFndMOanGJdqvuYSTYlW4JozyZqBARozbIRc21Kmh-FVz5iSX7_3fJaQX3ES5VISBiLPB7Dp8jAypCGBZ941nICmvIJDnO8Yt2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8" t="1961" r="5591" b="9962"/>
          <a:stretch/>
        </p:blipFill>
        <p:spPr bwMode="auto">
          <a:xfrm>
            <a:off x="7543799" y="2937499"/>
            <a:ext cx="3200400" cy="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4nHdF2iqSAplJ7myQTCx1bia7MuY_nncbyemHgxoa2PQ_KFK6Y6z809xuNgYnE4Mc-VFRsxH4gHUOlVG00Lzzj52ReMQdxN3hTcMA0Zo_Lo6mYSLJSgE51Ey9tDSpAMUUmOHcyM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8" t="2833" r="1651" b="3917"/>
          <a:stretch/>
        </p:blipFill>
        <p:spPr bwMode="auto">
          <a:xfrm>
            <a:off x="7543799" y="3973997"/>
            <a:ext cx="3200400" cy="82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kYIfmUaay5_eyuvCzb033-v-Acubwd3yRhmOwwTW6nyxFGesBdpx6D968qE_qNZbeODt8xgQVzgTPLVHqM537rqLiKmKkS3FT8Aqx7PKhha12ixk4aZ17X4KFgCMyw-W92B08yfH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6" t="10910" r="7864"/>
          <a:stretch/>
        </p:blipFill>
        <p:spPr bwMode="auto">
          <a:xfrm>
            <a:off x="7543799" y="5014459"/>
            <a:ext cx="3200400" cy="69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470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47"/>
    </mc:Choice>
    <mc:Fallback>
      <p:transition spd="slow" advTm="4724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Lesson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S3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storage: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3cmd</a:t>
            </a:r>
            <a:endParaRPr lang="en-US" dirty="0"/>
          </a:p>
        </p:txBody>
      </p:sp>
      <p:pic>
        <p:nvPicPr>
          <p:cNvPr id="1026" name="Picture 2" descr="https://lh6.googleusercontent.com/yaA6jjKzuSsrEy09it9m7YfMTaEW_ZcC_PvR73B-RLkT4GIVcjkF3ChsTpaGV0LhL-Kyn7JLTGmIw0cVSR9rlsZouX6z1q8uX234pmxoM-5vrDPhM5SMl1ECf9nsWh7Fm2DVgbO48G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2717800"/>
            <a:ext cx="8305800" cy="23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4.googleusercontent.com/SZ8282Qd_7da9RCh1v1JodQx6gA4yZcTyQ_sFkljUSZf3GLKVMhBX-6K4QhmEX3IowKeQzwgYPPpVKQgqOHsFvpQ9ssb-cyCPlQzVqWNbAR4CG-OIIvLuEGkm9_mSwf_MhBCJ4tm4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70" y="2717800"/>
            <a:ext cx="420083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13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04"/>
    </mc:Choice>
    <mc:Fallback>
      <p:transition spd="slow" advTm="4190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8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Overview:</a:t>
            </a:r>
          </a:p>
          <a:p>
            <a:pPr lvl="1"/>
            <a:r>
              <a:rPr lang="en-US" dirty="0" smtClean="0"/>
              <a:t>Data source: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www.kaggle.com/c/avazu-ctr-prediction/data</a:t>
            </a:r>
            <a:endParaRPr lang="en-US" dirty="0" smtClean="0"/>
          </a:p>
          <a:p>
            <a:pPr lvl="1"/>
            <a:r>
              <a:rPr lang="en-US" dirty="0"/>
              <a:t> 10 days of click-through </a:t>
            </a:r>
            <a:r>
              <a:rPr lang="en-US" dirty="0" smtClean="0"/>
              <a:t>data.</a:t>
            </a:r>
          </a:p>
          <a:p>
            <a:pPr lvl="1"/>
            <a:r>
              <a:rPr lang="en-US" dirty="0" smtClean="0"/>
              <a:t>23 features, 1 label (clicked: yes or no)</a:t>
            </a:r>
          </a:p>
          <a:p>
            <a:r>
              <a:rPr lang="en-US" dirty="0" smtClean="0"/>
              <a:t>Why choose this data:</a:t>
            </a:r>
          </a:p>
          <a:p>
            <a:pPr lvl="1"/>
            <a:r>
              <a:rPr lang="en-US" dirty="0" smtClean="0"/>
              <a:t>Solves business problem: essential for </a:t>
            </a:r>
            <a:r>
              <a:rPr lang="en-US" dirty="0"/>
              <a:t>sponsored search and real-time </a:t>
            </a:r>
            <a:r>
              <a:rPr lang="en-US" dirty="0" smtClean="0"/>
              <a:t>bidding</a:t>
            </a:r>
          </a:p>
          <a:p>
            <a:pPr lvl="1"/>
            <a:r>
              <a:rPr lang="en-US" dirty="0" smtClean="0"/>
              <a:t>Large dataset (~6G): better to run on clusters</a:t>
            </a:r>
          </a:p>
          <a:p>
            <a:r>
              <a:rPr lang="en-US" dirty="0" smtClean="0"/>
              <a:t>Data processing and analytics goal:</a:t>
            </a:r>
          </a:p>
          <a:p>
            <a:pPr lvl="1"/>
            <a:r>
              <a:rPr lang="en-US" dirty="0"/>
              <a:t>Predict whether a mobile ad will be clicked</a:t>
            </a:r>
          </a:p>
        </p:txBody>
      </p:sp>
    </p:spTree>
    <p:extLst>
      <p:ext uri="{BB962C8B-B14F-4D97-AF65-F5344CB8AC3E}">
        <p14:creationId xmlns:p14="http://schemas.microsoft.com/office/powerpoint/2010/main" val="2012778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95"/>
    </mc:Choice>
    <mc:Fallback>
      <p:transition spd="slow" advTm="9439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flow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77776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489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55"/>
    </mc:Choice>
    <mc:Fallback>
      <p:transition spd="slow" advTm="5985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07366"/>
            <a:ext cx="7315200" cy="212765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715540"/>
            <a:ext cx="7315200" cy="2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2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56"/>
    </mc:Choice>
    <mc:Fallback>
      <p:transition spd="slow" advTm="21856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Dbms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mongo </a:t>
            </a:r>
            <a:r>
              <a:rPr lang="en-US" dirty="0" err="1" smtClean="0"/>
              <a:t>db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data from S3 into MongoDB on </a:t>
            </a:r>
            <a:r>
              <a:rPr lang="en-US" dirty="0" smtClean="0"/>
              <a:t>EC2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28492" y="3014329"/>
            <a:ext cx="6684207" cy="3295031"/>
            <a:chOff x="1024128" y="1924358"/>
            <a:chExt cx="4638954" cy="22868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953"/>
            <a:stretch/>
          </p:blipFill>
          <p:spPr>
            <a:xfrm>
              <a:off x="1024128" y="1924358"/>
              <a:ext cx="4638954" cy="128230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29"/>
            <a:stretch/>
          </p:blipFill>
          <p:spPr>
            <a:xfrm>
              <a:off x="1024128" y="3206663"/>
              <a:ext cx="4638954" cy="1004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101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28"/>
    </mc:Choice>
    <mc:Fallback>
      <p:transition spd="slow" advTm="3052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Dbms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mongo </a:t>
            </a:r>
            <a:r>
              <a:rPr lang="en-US" dirty="0" err="1" smtClean="0"/>
              <a:t>db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4129" y="2286000"/>
            <a:ext cx="5198872" cy="1363388"/>
          </a:xfrm>
        </p:spPr>
        <p:txBody>
          <a:bodyPr/>
          <a:lstStyle/>
          <a:p>
            <a:r>
              <a:rPr lang="en-US" dirty="0" smtClean="0"/>
              <a:t>Query data in Mongo shell</a:t>
            </a:r>
          </a:p>
          <a:p>
            <a:pPr lvl="1"/>
            <a:r>
              <a:rPr lang="en-US" dirty="0" smtClean="0"/>
              <a:t>Documents and stats </a:t>
            </a:r>
            <a:r>
              <a:rPr lang="en-US" dirty="0"/>
              <a:t>→</a:t>
            </a:r>
            <a:endParaRPr lang="en-US" dirty="0" smtClean="0"/>
          </a:p>
          <a:p>
            <a:pPr lvl="1"/>
            <a:r>
              <a:rPr lang="en-US" dirty="0" smtClean="0"/>
              <a:t>Collection stats</a:t>
            </a:r>
            <a:r>
              <a:rPr lang="zh-CN" altLang="en-US" dirty="0" smtClean="0"/>
              <a:t> </a:t>
            </a:r>
            <a:r>
              <a:rPr lang="en-US" altLang="zh-CN" dirty="0" smtClean="0"/>
              <a:t>↓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0"/>
          <a:stretch/>
        </p:blipFill>
        <p:spPr>
          <a:xfrm>
            <a:off x="6223001" y="1703832"/>
            <a:ext cx="4216708" cy="501905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24128" y="3500797"/>
            <a:ext cx="4233672" cy="2567633"/>
            <a:chOff x="1024128" y="3500797"/>
            <a:chExt cx="4233672" cy="25676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" r="60928"/>
            <a:stretch/>
          </p:blipFill>
          <p:spPr>
            <a:xfrm>
              <a:off x="1024128" y="3500797"/>
              <a:ext cx="4233672" cy="2567633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1786028" y="4973525"/>
              <a:ext cx="2477362" cy="181405"/>
            </a:xfrm>
            <a:prstGeom prst="rect">
              <a:avLst/>
            </a:prstGeom>
            <a:solidFill>
              <a:srgbClr val="FFC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026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6"/>
    </mc:Choice>
    <mc:Fallback>
      <p:transition spd="slow" advTm="4392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AWS EC2/EMR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EC2: 1 instance, t2.xlarge: vCPU:4, Mem(</a:t>
            </a:r>
            <a:r>
              <a:rPr lang="en-US" dirty="0" err="1"/>
              <a:t>GiB</a:t>
            </a:r>
            <a:r>
              <a:rPr lang="en-US" dirty="0"/>
              <a:t>): 16</a:t>
            </a:r>
          </a:p>
          <a:p>
            <a:r>
              <a:rPr lang="en-US" dirty="0"/>
              <a:t>EMR: 3 instances, m4.2xlarge: vCPU: 8, Mem(</a:t>
            </a:r>
            <a:r>
              <a:rPr lang="en-US" dirty="0" err="1"/>
              <a:t>GiB</a:t>
            </a:r>
            <a:r>
              <a:rPr lang="en-US" dirty="0"/>
              <a:t>): </a:t>
            </a:r>
            <a:r>
              <a:rPr lang="en-US" dirty="0" smtClean="0"/>
              <a:t>32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3373224"/>
            <a:ext cx="10058400" cy="240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63" y="3862780"/>
            <a:ext cx="40513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8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1"/>
    </mc:Choice>
    <mc:Fallback>
      <p:transition spd="slow" advTm="1596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</a:t>
            </a:r>
            <a:r>
              <a:rPr lang="en-US" dirty="0" err="1" smtClean="0"/>
              <a:t>DataFrame</a:t>
            </a:r>
            <a:r>
              <a:rPr lang="en-US" dirty="0" smtClean="0"/>
              <a:t> on EMR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26" y="1879600"/>
            <a:ext cx="7340774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4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"/>
    </mc:Choice>
    <mc:Fallback>
      <p:transition spd="slow" advTm="358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with Spark 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17" y="2086046"/>
            <a:ext cx="3123739" cy="43001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15" y="2084832"/>
            <a:ext cx="4227226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20"/>
    </mc:Choice>
    <mc:Fallback>
      <p:transition spd="slow" advTm="4462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2672</TotalTime>
  <Words>514</Words>
  <Application>Microsoft Macintosh PowerPoint</Application>
  <PresentationFormat>Widescreen</PresentationFormat>
  <Paragraphs>121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Calibri</vt:lpstr>
      <vt:lpstr>Cambria</vt:lpstr>
      <vt:lpstr>Mangal</vt:lpstr>
      <vt:lpstr>Tw Cen MT</vt:lpstr>
      <vt:lpstr>Tw Cen MT Condensed</vt:lpstr>
      <vt:lpstr>Wingdings</vt:lpstr>
      <vt:lpstr>Wingdings 3</vt:lpstr>
      <vt:lpstr>맑은 고딕</vt:lpstr>
      <vt:lpstr>宋体</vt:lpstr>
      <vt:lpstr>黑体</vt:lpstr>
      <vt:lpstr>Arial</vt:lpstr>
      <vt:lpstr>Integral</vt:lpstr>
      <vt:lpstr>Natalie Ha, Yue Lan, Jingjue Wang,  Chengcheng Xu</vt:lpstr>
      <vt:lpstr>data</vt:lpstr>
      <vt:lpstr>Data process flow</vt:lpstr>
      <vt:lpstr>Data storage</vt:lpstr>
      <vt:lpstr>Dbms – mongo db</vt:lpstr>
      <vt:lpstr>Dbms – mongo db</vt:lpstr>
      <vt:lpstr>Set up AWS EC2/EMR</vt:lpstr>
      <vt:lpstr>Create DataFrame on EMR</vt:lpstr>
      <vt:lpstr>Query with Spark SQL</vt:lpstr>
      <vt:lpstr>Feature engineering</vt:lpstr>
      <vt:lpstr>Feature engineering</vt:lpstr>
      <vt:lpstr>Preprocess for ml model</vt:lpstr>
      <vt:lpstr>Fit prediction models</vt:lpstr>
      <vt:lpstr>Predictions and evaluation</vt:lpstr>
      <vt:lpstr>Lesson learned</vt:lpstr>
      <vt:lpstr>Lesson learned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Lan</dc:creator>
  <cp:lastModifiedBy>Na Hyun Ha</cp:lastModifiedBy>
  <cp:revision>96</cp:revision>
  <dcterms:created xsi:type="dcterms:W3CDTF">2018-01-17T05:00:21Z</dcterms:created>
  <dcterms:modified xsi:type="dcterms:W3CDTF">2018-01-19T03:44:55Z</dcterms:modified>
</cp:coreProperties>
</file>